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02" r:id="rId4"/>
  </p:sldMasterIdLst>
  <p:notesMasterIdLst>
    <p:notesMasterId r:id="rId91"/>
  </p:notesMasterIdLst>
  <p:sldIdLst>
    <p:sldId id="256" r:id="rId5"/>
    <p:sldId id="1340" r:id="rId6"/>
    <p:sldId id="1338" r:id="rId7"/>
    <p:sldId id="1446" r:id="rId8"/>
    <p:sldId id="1447" r:id="rId9"/>
    <p:sldId id="1443" r:id="rId10"/>
    <p:sldId id="1444" r:id="rId11"/>
    <p:sldId id="1445" r:id="rId12"/>
    <p:sldId id="1585" r:id="rId13"/>
    <p:sldId id="1330" r:id="rId14"/>
    <p:sldId id="259" r:id="rId15"/>
    <p:sldId id="1430" r:id="rId16"/>
    <p:sldId id="1448" r:id="rId17"/>
    <p:sldId id="1497" r:id="rId18"/>
    <p:sldId id="1622" r:id="rId19"/>
    <p:sldId id="1500" r:id="rId20"/>
    <p:sldId id="1582" r:id="rId21"/>
    <p:sldId id="1495" r:id="rId22"/>
    <p:sldId id="1570" r:id="rId23"/>
    <p:sldId id="1573" r:id="rId24"/>
    <p:sldId id="1574" r:id="rId25"/>
    <p:sldId id="1576" r:id="rId26"/>
    <p:sldId id="1499" r:id="rId27"/>
    <p:sldId id="1503" r:id="rId28"/>
    <p:sldId id="1505" r:id="rId29"/>
    <p:sldId id="1465" r:id="rId30"/>
    <p:sldId id="1310" r:id="rId31"/>
    <p:sldId id="1623" r:id="rId32"/>
    <p:sldId id="1513" r:id="rId33"/>
    <p:sldId id="1512" r:id="rId34"/>
    <p:sldId id="1610" r:id="rId35"/>
    <p:sldId id="1514" r:id="rId36"/>
    <p:sldId id="1624" r:id="rId37"/>
    <p:sldId id="1515" r:id="rId38"/>
    <p:sldId id="1516" r:id="rId39"/>
    <p:sldId id="1521" r:id="rId40"/>
    <p:sldId id="1625" r:id="rId41"/>
    <p:sldId id="1518" r:id="rId42"/>
    <p:sldId id="1522" r:id="rId43"/>
    <p:sldId id="1520" r:id="rId44"/>
    <p:sldId id="1580" r:id="rId45"/>
    <p:sldId id="1519" r:id="rId46"/>
    <p:sldId id="1524" r:id="rId47"/>
    <p:sldId id="1525" r:id="rId48"/>
    <p:sldId id="1526" r:id="rId49"/>
    <p:sldId id="1527" r:id="rId50"/>
    <p:sldId id="1533" r:id="rId51"/>
    <p:sldId id="1534" r:id="rId52"/>
    <p:sldId id="1535" r:id="rId53"/>
    <p:sldId id="1536" r:id="rId54"/>
    <p:sldId id="1537" r:id="rId55"/>
    <p:sldId id="1538" r:id="rId56"/>
    <p:sldId id="1543" r:id="rId57"/>
    <p:sldId id="1626" r:id="rId58"/>
    <p:sldId id="1540" r:id="rId59"/>
    <p:sldId id="1542" r:id="rId60"/>
    <p:sldId id="1579" r:id="rId61"/>
    <p:sldId id="1541" r:id="rId62"/>
    <p:sldId id="1545" r:id="rId63"/>
    <p:sldId id="1546" r:id="rId64"/>
    <p:sldId id="1547" r:id="rId65"/>
    <p:sldId id="1548" r:id="rId66"/>
    <p:sldId id="1553" r:id="rId67"/>
    <p:sldId id="1627" r:id="rId68"/>
    <p:sldId id="1581" r:id="rId69"/>
    <p:sldId id="1554" r:id="rId70"/>
    <p:sldId id="1552" r:id="rId71"/>
    <p:sldId id="1578" r:id="rId72"/>
    <p:sldId id="1551" r:id="rId73"/>
    <p:sldId id="1568" r:id="rId74"/>
    <p:sldId id="1557" r:id="rId75"/>
    <p:sldId id="1558" r:id="rId76"/>
    <p:sldId id="1559" r:id="rId77"/>
    <p:sldId id="1596" r:id="rId78"/>
    <p:sldId id="1628" r:id="rId79"/>
    <p:sldId id="1629" r:id="rId80"/>
    <p:sldId id="1562" r:id="rId81"/>
    <p:sldId id="1630" r:id="rId82"/>
    <p:sldId id="1631" r:id="rId83"/>
    <p:sldId id="1569" r:id="rId84"/>
    <p:sldId id="1565" r:id="rId85"/>
    <p:sldId id="1598" r:id="rId86"/>
    <p:sldId id="1566" r:id="rId87"/>
    <p:sldId id="1593" r:id="rId88"/>
    <p:sldId id="258" r:id="rId89"/>
    <p:sldId id="1633" r:id="rId90"/>
  </p:sldIdLst>
  <p:sldSz cx="12192000" cy="6858000"/>
  <p:notesSz cx="6858000" cy="1952625"/>
  <p:defaultTextStyle>
    <a:defPPr>
      <a:defRPr lang="en-US"/>
    </a:defPPr>
    <a:lvl1pPr algn="l" rtl="0" eaLnBrk="0" fontAlgn="base" hangingPunct="0">
      <a:spcBef>
        <a:spcPct val="0"/>
      </a:spcBef>
      <a:spcAft>
        <a:spcPct val="0"/>
      </a:spcAft>
      <a:defRPr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extLst>
    <p:ext uri="{521415D9-36F7-43E2-AB2F-B90AF26B5E84}">
      <p14:sectionLst xmlns:p14="http://schemas.microsoft.com/office/powerpoint/2010/main">
        <p14:section name="Introduction and Objectives" id="{1D05A372-6ABA-4EB0-8FA7-EF2CA515A8C2}">
          <p14:sldIdLst>
            <p14:sldId id="256"/>
          </p14:sldIdLst>
        </p14:section>
        <p14:section name="Opening the Workshop" id="{3D894868-4099-4730-82EA-2D11F24BAAB1}">
          <p14:sldIdLst>
            <p14:sldId id="1340"/>
            <p14:sldId id="1338"/>
            <p14:sldId id="1446"/>
            <p14:sldId id="1447"/>
            <p14:sldId id="1443"/>
            <p14:sldId id="1444"/>
            <p14:sldId id="1445"/>
            <p14:sldId id="1585"/>
            <p14:sldId id="1330"/>
            <p14:sldId id="259"/>
            <p14:sldId id="1430"/>
            <p14:sldId id="1448"/>
            <p14:sldId id="1497"/>
            <p14:sldId id="1622"/>
            <p14:sldId id="1500"/>
            <p14:sldId id="1582"/>
            <p14:sldId id="1495"/>
            <p14:sldId id="1570"/>
            <p14:sldId id="1573"/>
            <p14:sldId id="1574"/>
            <p14:sldId id="1576"/>
          </p14:sldIdLst>
        </p14:section>
        <p14:section name="Using Sound- General Information" id="{2806D58F-0A7C-4E50-8E52-0B7B7F5A09E1}">
          <p14:sldIdLst>
            <p14:sldId id="1499"/>
            <p14:sldId id="1503"/>
            <p14:sldId id="1505"/>
            <p14:sldId id="1465"/>
            <p14:sldId id="1310"/>
            <p14:sldId id="1623"/>
            <p14:sldId id="1513"/>
            <p14:sldId id="1512"/>
            <p14:sldId id="1610"/>
            <p14:sldId id="1514"/>
            <p14:sldId id="1624"/>
          </p14:sldIdLst>
        </p14:section>
        <p14:section name="Soothing Sound" id="{23E91E98-FB64-4F18-A1D0-53F68D49290A}">
          <p14:sldIdLst>
            <p14:sldId id="1515"/>
            <p14:sldId id="1516"/>
            <p14:sldId id="1521"/>
            <p14:sldId id="1625"/>
            <p14:sldId id="1518"/>
            <p14:sldId id="1522"/>
            <p14:sldId id="1520"/>
            <p14:sldId id="1580"/>
            <p14:sldId id="1519"/>
            <p14:sldId id="1524"/>
            <p14:sldId id="1525"/>
          </p14:sldIdLst>
        </p14:section>
        <p14:section name="Background Sound" id="{B3F5529E-9E45-4459-A0EF-DE134F161CD6}">
          <p14:sldIdLst>
            <p14:sldId id="1526"/>
            <p14:sldId id="1527"/>
            <p14:sldId id="1533"/>
            <p14:sldId id="1534"/>
            <p14:sldId id="1535"/>
            <p14:sldId id="1536"/>
            <p14:sldId id="1537"/>
            <p14:sldId id="1538"/>
            <p14:sldId id="1543"/>
            <p14:sldId id="1626"/>
            <p14:sldId id="1540"/>
            <p14:sldId id="1542"/>
            <p14:sldId id="1579"/>
            <p14:sldId id="1541"/>
            <p14:sldId id="1545"/>
            <p14:sldId id="1546"/>
          </p14:sldIdLst>
        </p14:section>
        <p14:section name="Interesting Sound" id="{2A87834A-5A02-44AD-B5FE-E17E2400FD26}">
          <p14:sldIdLst>
            <p14:sldId id="1547"/>
            <p14:sldId id="1548"/>
            <p14:sldId id="1553"/>
            <p14:sldId id="1627"/>
            <p14:sldId id="1581"/>
            <p14:sldId id="1554"/>
            <p14:sldId id="1552"/>
            <p14:sldId id="1578"/>
            <p14:sldId id="1551"/>
            <p14:sldId id="1568"/>
            <p14:sldId id="1557"/>
          </p14:sldIdLst>
        </p14:section>
        <p14:section name="Putting it all together" id="{F533F788-7513-4C5E-B87F-922D7CFA83F3}">
          <p14:sldIdLst>
            <p14:sldId id="1558"/>
            <p14:sldId id="1559"/>
            <p14:sldId id="1596"/>
            <p14:sldId id="1628"/>
            <p14:sldId id="1629"/>
            <p14:sldId id="1562"/>
            <p14:sldId id="1630"/>
            <p14:sldId id="1631"/>
            <p14:sldId id="1569"/>
            <p14:sldId id="1565"/>
            <p14:sldId id="1598"/>
            <p14:sldId id="1566"/>
            <p14:sldId id="1593"/>
            <p14:sldId id="258"/>
            <p14:sldId id="163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E80F14-91E8-981D-6E17-51873E69FA5F}" name="Bazzanella, Alexander (ILEAD)" initials="AAB" userId="Bazzanella, Alexander (ILEAD)" providerId="None"/>
  <p188:author id="{4515171C-324F-B6AD-D289-F13444AC54D9}" name="Edmonds, Catherine M." initials="EM" userId="S::catherine.edmonds@va.gov::dd856e65-2098-49d2-9acd-abe75f0019f2" providerId="AD"/>
  <p188:author id="{38016F21-259A-D3E0-8064-5A9A26507559}" name="Selle, Nathan D. (ILEAD)" initials="SND(" userId="S::Nathan.Selle@va.gov::8c7755d9-3a3e-4f70-ab4a-2855f639ec4e" providerId="AD"/>
  <p188:author id="{B27D4522-1F5C-6F62-D509-A29F1EF6135A}" name="Martinez, Idalisse SBYVAMC" initials="MIS" userId="S::Idalisse.Martinez@va.gov::4a2ccac8-fd9d-4ec5-9c51-298562914d83" providerId="AD"/>
  <p188:author id="{D0F36C3C-EE16-60C5-B2BB-DC7C0A75DC58}" name="Edmonds, Catherine M." initials="ECM" userId="S::Catherine.Edmonds@va.gov::dd856e65-2098-49d2-9acd-abe75f0019f2" providerId="AD"/>
  <p188:author id="{17A71871-5EB7-F005-7887-4B96EEAE076B}" name="Martinez, Idalisse SBYVAMC" initials="MS" userId="S::idalisse.martinez@va.gov::4a2ccac8-fd9d-4ec5-9c51-298562914d83" providerId="AD"/>
  <p188:author id="{21C68C75-8776-F2E1-9D93-C5D12CEAB8B5}" name="Zaugg, Tara L. (VISN 20 CRH) (she/they)" initials="ZTL(2C(" userId="S::Tara.Zaugg@va.gov::a9634731-463f-45c8-942d-2d6253f3b631" providerId="AD"/>
  <p188:author id="{74B1488A-6130-3533-2CF6-AB8126E27110}" name="Goodworth, Marie-Christine R (Portland)" initials="GMR(" userId="S::Marie-Christine.Goodworth@va.gov::355bcc28-c2f1-4cdf-846f-163c1b3ada89" providerId="AD"/>
  <p188:author id="{9382E0AB-FFB6-5271-B882-9703B435A7EE}" name="Selle, Nathan D. (ILEAD)" initials="S(" userId="S::nathan.selle@va.gov::8c7755d9-3a3e-4f70-ab4a-2855f639ec4e" providerId="AD"/>
  <p188:author id="{03AD4CD0-6AFA-676A-9AF4-3D48404F6159}" name="Bennett, Russell L." initials="BRL" userId="S::Russell.Bennett@va.gov::2195754b-4cd9-468a-950c-95d1798be5f4" providerId="AD"/>
  <p188:author id="{A167B8EB-1ED9-6036-7CC8-3A32AD4CF79A}" name="Bazzanella, Alexander A." initials="BA" userId="S::alexander.bazzanella@va.gov::1210172b-b84d-4bd5-b189-82dbd26d9ee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Zaugg, Tara (Portland)" initials="ZT(" lastIdx="5" clrIdx="0">
    <p:extLst>
      <p:ext uri="{19B8F6BF-5375-455C-9EA6-DF929625EA0E}">
        <p15:presenceInfo xmlns:p15="http://schemas.microsoft.com/office/powerpoint/2012/main" userId="S::Tara.Zaugg@va.gov::a9634731-463f-45c8-942d-2d6253f3b631" providerId="AD"/>
      </p:ext>
    </p:extLst>
  </p:cmAuthor>
  <p:cmAuthor id="2" name="Grush, Leslie D (Portland)" initials="G(" lastIdx="1" clrIdx="1">
    <p:extLst>
      <p:ext uri="{19B8F6BF-5375-455C-9EA6-DF929625EA0E}">
        <p15:presenceInfo xmlns:p15="http://schemas.microsoft.com/office/powerpoint/2012/main" userId="S::leslie.grush@va.gov::9a348b48-292d-480b-90dd-bb71f8d0633e" providerId="AD"/>
      </p:ext>
    </p:extLst>
  </p:cmAuthor>
  <p:cmAuthor id="3" name="Vachhani, Jay J (Portland)" initials="VJJ(" lastIdx="3" clrIdx="2">
    <p:extLst>
      <p:ext uri="{19B8F6BF-5375-455C-9EA6-DF929625EA0E}">
        <p15:presenceInfo xmlns:p15="http://schemas.microsoft.com/office/powerpoint/2012/main" userId="S::Jay.Vachhani@va.gov::f276fd9f-42ad-48aa-a56c-1515d26170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5F5F5"/>
    <a:srgbClr val="003F72"/>
    <a:srgbClr val="000000"/>
    <a:srgbClr val="A6B2B2"/>
    <a:srgbClr val="004F00"/>
    <a:srgbClr val="D9EEF3"/>
    <a:srgbClr val="C6262E"/>
    <a:srgbClr val="004B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054405-0C13-4AFA-8E3C-4A76F404B5AF}" v="3" dt="2025-02-11T16:01:25.261"/>
    <p1510:client id="{17E6CF4C-B572-4345-8338-58EEA2C689FB}" v="32" dt="2025-02-11T16:01:38.4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presProps" Target="presProps.xml"/><Relationship Id="rId98"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6A06E8-CB6E-9D40-8B45-E586CC13EE4D}" type="datetimeFigureOut">
              <a:rPr lang="en-US" smtClean="0"/>
              <a:t>2/20/2025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F64CCD-C55C-8D46-83BC-95C89C7AD24D}"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www.dreamstime.com/dragon_fang_info" TargetMode="External"/><Relationship Id="rId2" Type="http://schemas.openxmlformats.org/officeDocument/2006/relationships/slide" Target="../slides/slide74.xml"/><Relationship Id="rId1" Type="http://schemas.openxmlformats.org/officeDocument/2006/relationships/notesMaster" Target="../notesMasters/notesMaster1.xml"/><Relationship Id="rId6" Type="http://schemas.openxmlformats.org/officeDocument/2006/relationships/hyperlink" Target="https://www.dreamstime.com/vichie81_info" TargetMode="External"/><Relationship Id="rId5" Type="http://schemas.openxmlformats.org/officeDocument/2006/relationships/hyperlink" Target="https://www.dreamstime.com/f01photo_info" TargetMode="External"/><Relationship Id="rId4" Type="http://schemas.openxmlformats.org/officeDocument/2006/relationships/hyperlink" Target="https://www.dreamstime.com/christianlopezwalker_info" TargetMode="Externa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s://dvagov.sharepoint.com/sites/VHACCvamobileANNIE?xsdata=MDV8MDJ8fDcxZGI3ZWM0YTM0NTRkZmJjY2JkMDhkYzk2ZTg0ZDk4fGU5NWYxYjIzYWJhZjQ1ZWU4MjFkYjdhYjI1MWFiM2JmfDB8MHw2Mzg1NTExNzE2NTgyMDYzOTd8VW5rbm93bnxWR1ZoYlhOVFpXTjFjbWwwZVZObGNuWnBZMlY4ZXlKV0lqb2lNQzR3TGpBd01EQWlMQ0pRSWpvaVYybHVNeklpTENKQlRpSTZJazkwYUdWeUlpd2lWMVFpT2pFeGZRPT18MXxMMk5vWVhSekx6RTVPbTFsWlhScGJtZGZXVEpPYkU5RVRYcE5NbGwwVDBSUmQwMTVNREJhYlZVelRGZEdhRnBVV1hSUFJGVXlUVzFPYWxsNmEzcGFWR3h0UUhSb2NtVmhaQzUyTWk5dFpYTnpZV2RsY3k4eE56RTVOVEl3TXpZMU5UZzV8NTEyMTg1NjcwZjRlNDUzMWNjYmQwOGRjOTZlODRkOTh8OWUxMWNlNDY4MDQwNGYwN2E1MDQ5OTg0MzQ4YjRjZmM%3D&amp;sdata=UzZMM0xHbVhYVHFzd1NDalU4bzVYRnNVRXRzMlNLdzE0ZGhOZXpFT0E4VT0%3D&amp;ovuser=e95f1b23-abaf-45ee-821d-b7ab251ab3bf%2CIdalisse.Martinez%40va.gov&amp;OR=Teams-HL&amp;CT=1719520696126&amp;clickparams=eyJBcHBOYW1lIjoiVGVhbXMtRGVza3RvcCIsIkFwcFZlcnNpb24iOiIyNy8yNDA1MDUwMTYwMSIsIkhhc0ZlZGVyYXRlZFVzZXIiOnRydWV9" TargetMode="External"/><Relationship Id="rId2" Type="http://schemas.openxmlformats.org/officeDocument/2006/relationships/slide" Target="../slides/slide82.xml"/><Relationship Id="rId1" Type="http://schemas.openxmlformats.org/officeDocument/2006/relationships/notesMaster" Target="../notesMasters/notesMaster1.xml"/><Relationship Id="rId4" Type="http://schemas.openxmlformats.org/officeDocument/2006/relationships/hyperlink" Target="https://mobile.va.gov/app/annie-clinicians" TargetMode="Externa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effectLst/>
              </a:rPr>
              <a:t>    Progressive Tinnitus Management 2.0: Living Better with Tinnitus series includes 6 PowerPoints. </a:t>
            </a:r>
            <a:r>
              <a:rPr lang="en-US" b="0">
                <a:latin typeface="Arial" panose="020B0604020202020204" pitchFamily="34" charset="0"/>
                <a:cs typeface="Arial" panose="020B0604020202020204" pitchFamily="34" charset="0"/>
              </a:rPr>
              <a:t>This is the second PowerPoint of the series and focuses on using sound.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a:effectLst/>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effectLst/>
              </a:rPr>
              <a:t>    The recommended order is:</a:t>
            </a:r>
            <a:endParaRPr lang="en-US" sz="1200" b="0">
              <a:latin typeface="Arial" panose="020B0604020202020204" pitchFamily="34" charset="0"/>
              <a:cs typeface="Arial" panose="020B0604020202020204" pitchFamily="34" charset="0"/>
            </a:endParaRPr>
          </a:p>
          <a:p>
            <a:pPr marL="628650" lvl="1" indent="-171450" rtl="0">
              <a:buFont typeface="Wingdings" panose="05000000000000000000" pitchFamily="2" charset="2"/>
              <a:buChar char="§"/>
            </a:pPr>
            <a:r>
              <a:rPr lang="en-US">
                <a:effectLst/>
              </a:rPr>
              <a:t>Introductory Session</a:t>
            </a:r>
          </a:p>
          <a:p>
            <a:pPr marL="628650" lvl="1" indent="-171450" rtl="0">
              <a:buFont typeface="Wingdings" panose="05000000000000000000" pitchFamily="2" charset="2"/>
              <a:buChar char="§"/>
            </a:pPr>
            <a:r>
              <a:rPr lang="en-US" b="0">
                <a:effectLst/>
              </a:rPr>
              <a:t>Using Sound</a:t>
            </a:r>
          </a:p>
          <a:p>
            <a:pPr marL="628650" lvl="1" indent="-171450" rtl="0">
              <a:buFont typeface="Wingdings" panose="05000000000000000000" pitchFamily="2" charset="2"/>
              <a:buChar char="§"/>
            </a:pPr>
            <a:r>
              <a:rPr lang="en-US">
                <a:effectLst/>
              </a:rPr>
              <a:t>Pleasant Activities</a:t>
            </a:r>
          </a:p>
          <a:p>
            <a:pPr marL="628650" lvl="1" indent="-171450" rtl="0">
              <a:buFont typeface="Wingdings" panose="05000000000000000000" pitchFamily="2" charset="2"/>
              <a:buChar char="§"/>
            </a:pPr>
            <a:r>
              <a:rPr lang="en-US">
                <a:effectLst/>
              </a:rPr>
              <a:t>Relaxation</a:t>
            </a:r>
          </a:p>
          <a:p>
            <a:pPr marL="628650" lvl="1" indent="-171450" rtl="0">
              <a:buFont typeface="Wingdings" panose="05000000000000000000" pitchFamily="2" charset="2"/>
              <a:buChar char="§"/>
            </a:pPr>
            <a:r>
              <a:rPr lang="en-US">
                <a:effectLst/>
              </a:rPr>
              <a:t>Communication Strategies and Planning for the Future</a:t>
            </a:r>
          </a:p>
          <a:p>
            <a:pPr marL="628650" lvl="1" indent="-171450" rtl="0">
              <a:buFont typeface="Wingdings" panose="05000000000000000000" pitchFamily="2" charset="2"/>
              <a:buChar char="§"/>
            </a:pPr>
            <a:r>
              <a:rPr lang="en-US">
                <a:effectLst/>
              </a:rPr>
              <a:t>Balancing Thoughts and Feelings (Additional Session)</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0">
              <a:latin typeface="Arial" panose="020B0604020202020204" pitchFamily="34" charset="0"/>
              <a:cs typeface="Arial" panose="020B0604020202020204" pitchFamily="34"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200">
                <a:effectLst/>
                <a:latin typeface="Arial" panose="020B0604020202020204" pitchFamily="34" charset="0"/>
                <a:ea typeface="Calibri" panose="020F0502020204030204" pitchFamily="34" charset="0"/>
                <a:cs typeface="Times New Roman" panose="02020603050405020304" pitchFamily="18" charset="0"/>
              </a:rPr>
              <a:t>Materials that participants will need for this workshop: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Wingdings" panose="05000000000000000000" pitchFamily="2" charset="2"/>
              <a:buChar char="§"/>
              <a:tabLst>
                <a:tab pos="914400" algn="l"/>
              </a:tabLst>
            </a:pPr>
            <a:r>
              <a:rPr lang="en-US" sz="1200">
                <a:effectLst/>
                <a:latin typeface="Arial" panose="020B0604020202020204" pitchFamily="34" charset="0"/>
                <a:ea typeface="Times New Roman" panose="02020603050405020304" pitchFamily="18" charset="0"/>
              </a:rPr>
              <a:t>Tinnitus Functional Index (TFI)</a:t>
            </a:r>
            <a:endParaRPr lang="en-US" sz="120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Wingdings" panose="05000000000000000000" pitchFamily="2" charset="2"/>
              <a:buChar char="§"/>
              <a:tabLst>
                <a:tab pos="914400" algn="l"/>
              </a:tabLst>
            </a:pPr>
            <a:r>
              <a:rPr lang="en-US" sz="1200">
                <a:effectLst/>
                <a:latin typeface="Arial" panose="020B0604020202020204" pitchFamily="34" charset="0"/>
                <a:ea typeface="Times New Roman" panose="02020603050405020304" pitchFamily="18" charset="0"/>
              </a:rPr>
              <a:t>COSI for PTM 2.0</a:t>
            </a:r>
            <a:endParaRPr lang="en-US" sz="120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Wingdings" panose="05000000000000000000" pitchFamily="2" charset="2"/>
              <a:buChar char="§"/>
              <a:tabLst>
                <a:tab pos="914400" algn="l"/>
              </a:tabLst>
            </a:pPr>
            <a:r>
              <a:rPr lang="en-US" sz="1200">
                <a:effectLst/>
                <a:latin typeface="Arial" panose="020B0604020202020204" pitchFamily="34" charset="0"/>
                <a:ea typeface="Times New Roman" panose="02020603050405020304" pitchFamily="18" charset="0"/>
              </a:rPr>
              <a:t>Sound Plan Worksheet</a:t>
            </a:r>
            <a:endParaRPr lang="en-US" sz="120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Wingdings" panose="05000000000000000000" pitchFamily="2" charset="2"/>
              <a:buChar char="§"/>
              <a:tabLst>
                <a:tab pos="914400" algn="l"/>
              </a:tabLst>
            </a:pPr>
            <a:r>
              <a:rPr lang="en-US" sz="1200">
                <a:effectLst/>
                <a:latin typeface="Arial" panose="020B0604020202020204" pitchFamily="34" charset="0"/>
                <a:ea typeface="Times New Roman" panose="02020603050405020304" pitchFamily="18" charset="0"/>
              </a:rPr>
              <a:t>Optional Sound Exercise Worksheets</a:t>
            </a:r>
            <a:endParaRPr lang="en-US" b="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b="0">
              <a:latin typeface="Arial" panose="020B0604020202020204" pitchFamily="34" charset="0"/>
              <a:cs typeface="Arial" panose="020B0604020202020204" pitchFamily="34"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200">
                <a:effectLst/>
                <a:latin typeface="Arial" panose="020B0604020202020204" pitchFamily="34" charset="0"/>
                <a:ea typeface="Calibri" panose="020F0502020204030204" pitchFamily="34" charset="0"/>
                <a:cs typeface="Times New Roman" panose="02020603050405020304" pitchFamily="18" charset="0"/>
              </a:rPr>
              <a:t>The Using Sound workshop is designed to guide Veterans to: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spcBef>
                <a:spcPts val="0"/>
              </a:spcBef>
              <a:spcAft>
                <a:spcPts val="0"/>
              </a:spcAft>
              <a:buFont typeface="Wingdings" panose="05000000000000000000" pitchFamily="2" charset="2"/>
              <a:buChar char="§"/>
            </a:pPr>
            <a:r>
              <a:rPr lang="en-US" sz="1200">
                <a:effectLst/>
                <a:latin typeface="Arial" panose="020B0604020202020204" pitchFamily="34" charset="0"/>
                <a:ea typeface="Times New Roman" panose="02020603050405020304" pitchFamily="18" charset="0"/>
              </a:rPr>
              <a:t>Identify how tinnitus impacts their lives, and the situations they want to focus on.</a:t>
            </a:r>
            <a:endParaRPr lang="en-US" sz="1200">
              <a:effectLst/>
              <a:latin typeface="Times New Roman" panose="02020603050405020304" pitchFamily="18" charset="0"/>
              <a:ea typeface="Times New Roman" panose="02020603050405020304" pitchFamily="18" charset="0"/>
            </a:endParaRPr>
          </a:p>
          <a:p>
            <a:pPr marL="800100" marR="0" lvl="1" indent="-342900">
              <a:spcBef>
                <a:spcPts val="0"/>
              </a:spcBef>
              <a:spcAft>
                <a:spcPts val="0"/>
              </a:spcAft>
              <a:buFont typeface="Wingdings" panose="05000000000000000000" pitchFamily="2" charset="2"/>
              <a:buChar char="§"/>
            </a:pPr>
            <a:r>
              <a:rPr lang="en-US" sz="1200">
                <a:effectLst/>
                <a:latin typeface="Arial" panose="020B0604020202020204" pitchFamily="34" charset="0"/>
                <a:ea typeface="Times New Roman" panose="02020603050405020304" pitchFamily="18" charset="0"/>
              </a:rPr>
              <a:t>Learn how soothing, background and interesting sound can help them live better with tinnitus.</a:t>
            </a:r>
            <a:endParaRPr lang="en-US" sz="1200">
              <a:effectLst/>
              <a:latin typeface="Times New Roman" panose="02020603050405020304" pitchFamily="18" charset="0"/>
              <a:ea typeface="Times New Roman" panose="02020603050405020304" pitchFamily="18" charset="0"/>
            </a:endParaRPr>
          </a:p>
          <a:p>
            <a:pPr marL="800100" marR="0" lvl="1" indent="-342900">
              <a:spcBef>
                <a:spcPts val="0"/>
              </a:spcBef>
              <a:spcAft>
                <a:spcPts val="0"/>
              </a:spcAft>
              <a:buFont typeface="Wingdings" panose="05000000000000000000" pitchFamily="2" charset="2"/>
              <a:buChar char="§"/>
            </a:pPr>
            <a:r>
              <a:rPr lang="en-US" sz="1200">
                <a:effectLst/>
                <a:latin typeface="Arial" panose="020B0604020202020204" pitchFamily="34" charset="0"/>
                <a:ea typeface="Times New Roman" panose="02020603050405020304" pitchFamily="18" charset="0"/>
              </a:rPr>
              <a:t>Create a sound plan for one area of focus.</a:t>
            </a:r>
            <a:endParaRPr lang="en-US" sz="1200">
              <a:effectLst/>
              <a:latin typeface="Times New Roman" panose="02020603050405020304" pitchFamily="18" charset="0"/>
              <a:ea typeface="Times New Roman" panose="02020603050405020304" pitchFamily="18" charset="0"/>
            </a:endParaRPr>
          </a:p>
          <a:p>
            <a:pPr marL="1416050" marR="0">
              <a:spcBef>
                <a:spcPts val="0"/>
              </a:spcBef>
              <a:spcAft>
                <a:spcPts val="0"/>
              </a:spcAft>
            </a:pPr>
            <a:r>
              <a:rPr lang="en-US" sz="1200">
                <a:effectLst/>
                <a:latin typeface="Arial" panose="020B0604020202020204" pitchFamily="34"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tabLst>
                <a:tab pos="457200" algn="l"/>
              </a:tabLst>
            </a:pPr>
            <a:r>
              <a:rPr lang="en-US" sz="1200" kern="1200">
                <a:solidFill>
                  <a:srgbClr val="000000"/>
                </a:solidFill>
                <a:effectLst/>
                <a:latin typeface="Arial" panose="020B0604020202020204" pitchFamily="34" charset="0"/>
                <a:ea typeface="Times New Roman" panose="02020603050405020304" pitchFamily="18" charset="0"/>
              </a:rPr>
              <a:t>The Living Better with Tinnitus workshop power point files are </a:t>
            </a:r>
            <a:r>
              <a:rPr lang="en-US" sz="1200" u="sng" kern="1200">
                <a:solidFill>
                  <a:srgbClr val="000000"/>
                </a:solidFill>
                <a:effectLst/>
                <a:latin typeface="Arial" panose="020B0604020202020204" pitchFamily="34" charset="0"/>
                <a:ea typeface="Times New Roman" panose="02020603050405020304" pitchFamily="18" charset="0"/>
              </a:rPr>
              <a:t>not</a:t>
            </a:r>
            <a:r>
              <a:rPr lang="en-US" sz="1200" kern="1200">
                <a:solidFill>
                  <a:srgbClr val="000000"/>
                </a:solidFill>
                <a:effectLst/>
                <a:latin typeface="Arial" panose="020B0604020202020204" pitchFamily="34" charset="0"/>
                <a:ea typeface="Times New Roman" panose="02020603050405020304" pitchFamily="18" charset="0"/>
              </a:rPr>
              <a:t> meant to be given to the Veterans. They meet 508 compliance for use in a clinical setting for educational purposes with Veterans but are not meant to be provided as patient education handouts. They are a tool to share information, engage, and support the Veterans to live better with tinnitus. </a:t>
            </a:r>
            <a:endParaRPr lang="en-US" sz="120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200">
                <a:solidFill>
                  <a:srgbClr val="000000"/>
                </a:solidFill>
                <a:effectLst/>
                <a:latin typeface="Arial" panose="020B0604020202020204" pitchFamily="34" charset="0"/>
                <a:ea typeface="Calibri" panose="020F0502020204030204" pitchFamily="34" charset="0"/>
              </a:rPr>
              <a:t> </a:t>
            </a:r>
          </a:p>
          <a:p>
            <a:pPr marL="342900" marR="0" lvl="0" indent="-342900">
              <a:spcBef>
                <a:spcPts val="0"/>
              </a:spcBef>
              <a:spcAft>
                <a:spcPts val="0"/>
              </a:spcAft>
              <a:buFont typeface="Wingdings" panose="05000000000000000000" pitchFamily="2" charset="2"/>
              <a:buChar char=""/>
              <a:tabLst>
                <a:tab pos="457200" algn="l"/>
              </a:tabLst>
            </a:pPr>
            <a:r>
              <a:rPr lang="en-US" sz="1200">
                <a:solidFill>
                  <a:srgbClr val="000000"/>
                </a:solidFill>
                <a:effectLst/>
                <a:latin typeface="Arial" panose="020B0604020202020204" pitchFamily="34" charset="0"/>
                <a:ea typeface="Calibri" panose="020F0502020204030204" pitchFamily="34" charset="0"/>
              </a:rPr>
              <a:t>When familiarizing yourself with the slides, it is highly recommended that you view the PowerPoint in presentation/slide show mode as there are many animated slides that appear to be redundant or missing if they are displayed in normal view (i.e., thumbnails present on left margin).</a:t>
            </a:r>
          </a:p>
          <a:p>
            <a:pPr marL="0" marR="0" lvl="0" indent="0">
              <a:spcBef>
                <a:spcPts val="0"/>
              </a:spcBef>
              <a:spcAft>
                <a:spcPts val="0"/>
              </a:spcAft>
              <a:buFont typeface="Wingdings" panose="05000000000000000000" pitchFamily="2" charset="2"/>
              <a:buNone/>
              <a:tabLst>
                <a:tab pos="457200" algn="l"/>
              </a:tabLst>
            </a:pPr>
            <a:endParaRPr lang="en-US" sz="1200">
              <a:solidFill>
                <a:srgbClr val="000000"/>
              </a:solidFill>
              <a:effectLst/>
              <a:latin typeface="Arial" panose="020B0604020202020204" pitchFamily="34" charset="0"/>
              <a:ea typeface="Calibri" panose="020F0502020204030204" pitchFamily="34" charset="0"/>
            </a:endParaRPr>
          </a:p>
          <a:p>
            <a:pPr marL="342900" marR="0" lvl="0" indent="-342900">
              <a:spcBef>
                <a:spcPts val="0"/>
              </a:spcBef>
              <a:spcAft>
                <a:spcPts val="0"/>
              </a:spcAft>
              <a:buFont typeface="Wingdings" panose="05000000000000000000" pitchFamily="2" charset="2"/>
              <a:buChar char=""/>
              <a:tabLst>
                <a:tab pos="457200" algn="l"/>
              </a:tabLst>
            </a:pPr>
            <a:r>
              <a:rPr lang="en-US" sz="1200">
                <a:solidFill>
                  <a:srgbClr val="000000"/>
                </a:solidFill>
                <a:effectLst/>
                <a:latin typeface="Arial" panose="020B0604020202020204" pitchFamily="34" charset="0"/>
                <a:ea typeface="Calibri" panose="020F0502020204030204" pitchFamily="34" charset="0"/>
              </a:rPr>
              <a:t>When you view the PowerPoint in presentation mode/slide show you are encouraged to use two monitors. If you are using two monitors when you present in presentation/slide show mode, you will be able to see the notes on one monitor while presenting the slides on the other monitor.  </a:t>
            </a:r>
          </a:p>
          <a:p>
            <a:pPr marL="457200" marR="0">
              <a:spcBef>
                <a:spcPts val="0"/>
              </a:spcBef>
              <a:spcAft>
                <a:spcPts val="0"/>
              </a:spcAft>
            </a:pPr>
            <a:r>
              <a:rPr lang="en-US" sz="1200">
                <a:solidFill>
                  <a:srgbClr val="000000"/>
                </a:solidFill>
                <a:effectLst/>
                <a:latin typeface="Arial" panose="020B0604020202020204" pitchFamily="34" charset="0"/>
                <a:ea typeface="Calibri" panose="020F0502020204030204" pitchFamily="34" charset="0"/>
              </a:rPr>
              <a:t> </a:t>
            </a: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200">
                <a:effectLst/>
                <a:latin typeface="Arial" panose="020B0604020202020204" pitchFamily="34" charset="0"/>
                <a:ea typeface="Calibri" panose="020F0502020204030204" pitchFamily="34" charset="0"/>
                <a:cs typeface="Times New Roman" panose="02020603050405020304" pitchFamily="18" charset="0"/>
              </a:rPr>
              <a:t>Most slides have additional information under notes. To view slide notes, select “ View” and then select ”Notes”.</a:t>
            </a:r>
          </a:p>
          <a:p>
            <a:pPr marL="342900" marR="0" lvl="0" indent="-342900">
              <a:lnSpc>
                <a:spcPct val="107000"/>
              </a:lnSpc>
              <a:spcBef>
                <a:spcPts val="0"/>
              </a:spcBef>
              <a:spcAft>
                <a:spcPts val="800"/>
              </a:spcAft>
              <a:buFont typeface="Wingdings" panose="05000000000000000000" pitchFamily="2" charset="2"/>
              <a:buChar char=""/>
              <a:tabLst>
                <a:tab pos="457200" algn="l"/>
              </a:tabLst>
            </a:pPr>
            <a:endParaRPr lang="en-US" sz="1200">
              <a:effectLst/>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200">
                <a:effectLst/>
                <a:latin typeface="Arial" panose="020B0604020202020204" pitchFamily="34" charset="0"/>
                <a:ea typeface="Calibri" panose="020F0502020204030204" pitchFamily="34" charset="0"/>
                <a:cs typeface="Times New Roman" panose="02020603050405020304" pitchFamily="18" charset="0"/>
              </a:rPr>
              <a:t>Tips: If service connection comes up, feel free to encourage Veterans to get help from a Veteran Service Organization (VSO). </a:t>
            </a:r>
          </a:p>
          <a:p>
            <a:pPr marL="342900" marR="0" lvl="0" indent="-342900">
              <a:lnSpc>
                <a:spcPct val="107000"/>
              </a:lnSpc>
              <a:spcBef>
                <a:spcPts val="0"/>
              </a:spcBef>
              <a:spcAft>
                <a:spcPts val="800"/>
              </a:spcAft>
              <a:buFont typeface="Wingdings" panose="05000000000000000000" pitchFamily="2" charset="2"/>
              <a:buChar char=""/>
              <a:tabLst>
                <a:tab pos="457200" algn="l"/>
              </a:tabLst>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b="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sz="1200" b="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9F64CCD-C55C-8D46-83BC-95C89C7AD24D}" type="slidenum">
              <a:rPr kumimoji="0" lang="en-US" sz="1200" b="0" i="0" u="none" strike="noStrike" kern="1200" cap="none" spc="0" normalizeH="0" baseline="0" noProof="0" smtClean="0">
                <a:ln>
                  <a:noFill/>
                </a:ln>
                <a:solidFill>
                  <a:prstClr val="black"/>
                </a:solidFill>
                <a:effectLst/>
                <a:uLnTx/>
                <a:uFillTx/>
                <a:latin typeface="Garamond"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Garamond" pitchFamily="18" charset="0"/>
              <a:ea typeface="+mn-ea"/>
              <a:cs typeface="+mn-cs"/>
            </a:endParaRPr>
          </a:p>
        </p:txBody>
      </p:sp>
    </p:spTree>
    <p:extLst>
      <p:ext uri="{BB962C8B-B14F-4D97-AF65-F5344CB8AC3E}">
        <p14:creationId xmlns:p14="http://schemas.microsoft.com/office/powerpoint/2010/main" val="3769077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altLang="en-US">
                <a:latin typeface="Arial" panose="020B0604020202020204" pitchFamily="34" charset="0"/>
                <a:cs typeface="Arial" panose="020B0604020202020204" pitchFamily="34" charset="0"/>
              </a:rPr>
              <a:t>Discuss slide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a:defRPr/>
            </a:pPr>
            <a:endParaRPr lang="en-US" altLang="en-US">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ADA4FE7-CC5C-4379-BDA6-59FC522C1295}" type="slidenum">
              <a:rPr kumimoji="0" lang="en-US" altLang="en-US" sz="1200" b="0" i="0" u="none" strike="noStrike" kern="1200" cap="none" spc="0" normalizeH="0" baseline="0" noProof="0" smtClean="0">
                <a:ln>
                  <a:noFill/>
                </a:ln>
                <a:solidFill>
                  <a:prstClr val="black"/>
                </a:solidFill>
                <a:effectLst/>
                <a:uLnTx/>
                <a:uFillTx/>
                <a:latin typeface="Garamond"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Garamond" pitchFamily="18" charset="0"/>
              <a:ea typeface="+mn-ea"/>
              <a:cs typeface="+mn-cs"/>
            </a:endParaRPr>
          </a:p>
        </p:txBody>
      </p:sp>
    </p:spTree>
    <p:extLst>
      <p:ext uri="{BB962C8B-B14F-4D97-AF65-F5344CB8AC3E}">
        <p14:creationId xmlns:p14="http://schemas.microsoft.com/office/powerpoint/2010/main" val="596605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defRPr/>
            </a:pPr>
            <a:r>
              <a:rPr lang="en-US" altLang="en-US">
                <a:latin typeface="Arial" panose="020B0604020202020204" pitchFamily="34" charset="0"/>
                <a:cs typeface="Arial" panose="020B0604020202020204" pitchFamily="34" charset="0"/>
              </a:rPr>
              <a:t>Discuss slide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endParaRPr lang="en-US"/>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ADA4FE7-CC5C-4379-BDA6-59FC522C1295}" type="slidenum">
              <a:rPr kumimoji="0" lang="en-US" altLang="en-US" sz="1200" b="0" i="0" u="none" strike="noStrike" kern="1200" cap="none" spc="0" normalizeH="0" baseline="0" noProof="0" smtClean="0">
                <a:ln>
                  <a:noFill/>
                </a:ln>
                <a:solidFill>
                  <a:prstClr val="black"/>
                </a:solidFill>
                <a:effectLst/>
                <a:uLnTx/>
                <a:uFillTx/>
                <a:latin typeface="Garamond"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Garamond" pitchFamily="18" charset="0"/>
              <a:ea typeface="+mn-ea"/>
              <a:cs typeface="+mn-cs"/>
            </a:endParaRPr>
          </a:p>
        </p:txBody>
      </p:sp>
    </p:spTree>
    <p:extLst>
      <p:ext uri="{BB962C8B-B14F-4D97-AF65-F5344CB8AC3E}">
        <p14:creationId xmlns:p14="http://schemas.microsoft.com/office/powerpoint/2010/main" val="3425012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Discuss your role as the provider which is to </a:t>
            </a:r>
            <a:r>
              <a:rPr lang="en-US">
                <a:latin typeface="Arial" panose="020B0604020202020204" pitchFamily="34" charset="0"/>
                <a:cs typeface="Arial" panose="020B0604020202020204" pitchFamily="34" charset="0"/>
              </a:rPr>
              <a:t>share information, brainstorm ideas for using sound with the participants, and provide guidance and support.</a:t>
            </a:r>
            <a:endParaRPr lang="en-US" b="1">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1">
              <a:latin typeface="Arial" panose="020B0604020202020204" pitchFamily="34" charset="0"/>
              <a:cs typeface="Arial" panose="020B0604020202020204" pitchFamily="34" charset="0"/>
            </a:endParaRPr>
          </a:p>
          <a:p>
            <a:r>
              <a:rPr lang="en-US" b="0">
                <a:latin typeface="Arial" panose="020B0604020202020204" pitchFamily="34" charset="0"/>
                <a:cs typeface="Arial" panose="020B0604020202020204" pitchFamily="34" charset="0"/>
              </a:rPr>
              <a:t>Notes for the provider</a:t>
            </a:r>
            <a:r>
              <a:rPr lang="en-US" b="1">
                <a:latin typeface="Arial" panose="020B0604020202020204" pitchFamily="34" charset="0"/>
                <a:cs typeface="Arial" panose="020B0604020202020204" pitchFamily="34" charset="0"/>
              </a:rPr>
              <a:t>:</a:t>
            </a:r>
          </a:p>
          <a:p>
            <a:pPr marL="174708" indent="-174708">
              <a:buFont typeface="Wingdings" panose="05000000000000000000" pitchFamily="2" charset="2"/>
              <a:buChar char="v"/>
            </a:pPr>
            <a:r>
              <a:rPr lang="en-US">
                <a:latin typeface="Arial" panose="020B0604020202020204" pitchFamily="34" charset="0"/>
                <a:cs typeface="Arial" panose="020B0604020202020204" pitchFamily="34" charset="0"/>
              </a:rPr>
              <a:t>We want providers to ask permission before offering an idea or advice. “I’m here to share information, brainstorm ideas with you, provide guidance and support, and help you explore what works for you. It’s all trial and error. Each person is different. Keep an open mind”.</a:t>
            </a:r>
          </a:p>
          <a:p>
            <a:pPr marL="174708" indent="-174708" defTabSz="931774">
              <a:buFont typeface="Wingdings" panose="05000000000000000000" pitchFamily="2" charset="2"/>
              <a:buChar char="v"/>
              <a:defRPr/>
            </a:pPr>
            <a:r>
              <a:rPr lang="en-US" b="0" u="sng">
                <a:latin typeface="Arial" panose="020B0604020202020204" pitchFamily="34" charset="0"/>
                <a:cs typeface="Arial" panose="020B0604020202020204" pitchFamily="34" charset="0"/>
              </a:rPr>
              <a:t>Elicit, provide, elicit</a:t>
            </a:r>
            <a:r>
              <a:rPr lang="en-US" b="0" u="none">
                <a:latin typeface="Arial" panose="020B0604020202020204" pitchFamily="34" charset="0"/>
                <a:cs typeface="Arial" panose="020B0604020202020204" pitchFamily="34" charset="0"/>
              </a:rPr>
              <a:t> - ask </a:t>
            </a:r>
            <a:r>
              <a:rPr lang="en-US">
                <a:latin typeface="Arial" panose="020B0604020202020204" pitchFamily="34" charset="0"/>
                <a:cs typeface="Arial" panose="020B0604020202020204" pitchFamily="34" charset="0"/>
              </a:rPr>
              <a:t>what have they tried, let them tell you. Remember that information does not necessarily lead into action. Your interaction with the Veterans, your support and guidance is what helps them get into action. </a:t>
            </a:r>
          </a:p>
          <a:p>
            <a:pPr marL="174708" indent="-174708" defTabSz="931774">
              <a:buFont typeface="Wingdings" panose="05000000000000000000" pitchFamily="2" charset="2"/>
              <a:buChar char="v"/>
              <a:defRPr/>
            </a:pPr>
            <a:r>
              <a:rPr lang="en-US">
                <a:latin typeface="Arial" panose="020B0604020202020204" pitchFamily="34" charset="0"/>
                <a:cs typeface="Arial" panose="020B0604020202020204" pitchFamily="34" charset="0"/>
              </a:rPr>
              <a:t>For a lot of Veterans, it won’t feel good to have a clinician leap in with the answers—the Veteran has probably tried a bunch of things—if you leap in with answers without understanding what they’ve done, it may not land well and won’t be good for the relationship between Veteran and provider. The relationship is where the magic is. </a:t>
            </a:r>
          </a:p>
          <a:p>
            <a:pPr marL="174708" indent="-174708" defTabSz="931774">
              <a:buFont typeface="Wingdings" panose="05000000000000000000" pitchFamily="2" charset="2"/>
              <a:buChar char="v"/>
              <a:defRPr/>
            </a:pPr>
            <a:r>
              <a:rPr lang="en-US">
                <a:latin typeface="Arial" panose="020B0604020202020204" pitchFamily="34" charset="0"/>
                <a:cs typeface="Arial" panose="020B0604020202020204" pitchFamily="34" charset="0"/>
              </a:rPr>
              <a:t>This interaction paradigm is aligned with what Whole Health is trying to accomplish—aiming for a paradigm shift for clinicians helping them shift away from “find a problem and fix it”, to instead focusing first on what matters most to the patient, and letting the patients lead the way to find solutions that work for them. The clinician's job is to provide carefully-managed guidance and support. </a:t>
            </a:r>
          </a:p>
          <a:p>
            <a:pPr marL="174708" indent="-174708">
              <a:buFont typeface="Wingdings" panose="05000000000000000000" pitchFamily="2" charset="2"/>
              <a:buChar char="v"/>
            </a:pPr>
            <a:r>
              <a:rPr lang="en-US">
                <a:latin typeface="Arial" panose="020B0604020202020204" pitchFamily="34" charset="0"/>
                <a:cs typeface="Arial" panose="020B0604020202020204" pitchFamily="34" charset="0"/>
              </a:rPr>
              <a:t>We don’t want to just focus on the ear, we want to take the entire person into consideration and allow participants to lead the way as much as possible. This interaction will naturally help bring the whole person into the process of improving quality of life with tinnitus. </a:t>
            </a:r>
          </a:p>
          <a:p>
            <a:pPr marL="171450" indent="-171450">
              <a:buFont typeface="Wingdings" panose="05000000000000000000" pitchFamily="2" charset="2"/>
              <a:buChar char="v"/>
            </a:pPr>
            <a:endParaRPr lang="en-US"/>
          </a:p>
          <a:p>
            <a:pPr marL="171450" indent="-171450">
              <a:buFont typeface="Wingdings" panose="05000000000000000000" pitchFamily="2" charset="2"/>
              <a:buChar char="v"/>
            </a:pPr>
            <a:endParaRPr lang="en-US"/>
          </a:p>
          <a:p>
            <a:endParaRPr lang="en-US"/>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16</a:t>
            </a:fld>
            <a:endParaRPr lang="en-US"/>
          </a:p>
        </p:txBody>
      </p:sp>
    </p:spTree>
    <p:extLst>
      <p:ext uri="{BB962C8B-B14F-4D97-AF65-F5344CB8AC3E}">
        <p14:creationId xmlns:p14="http://schemas.microsoft.com/office/powerpoint/2010/main" val="525331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4708" indent="-174708">
              <a:buFont typeface="Wingdings" panose="05000000000000000000" pitchFamily="2" charset="2"/>
              <a:buChar char="v"/>
            </a:pPr>
            <a:r>
              <a:rPr lang="en-US" b="0">
                <a:latin typeface="Arial" panose="020B0604020202020204" pitchFamily="34" charset="0"/>
                <a:cs typeface="Arial" panose="020B0604020202020204" pitchFamily="34" charset="0"/>
              </a:rPr>
              <a:t>Discuss the patient’s role which is to follow their intuition about which sounds they think may help and try at least one before they come back</a:t>
            </a:r>
          </a:p>
          <a:p>
            <a:pPr marL="171450" indent="-171450">
              <a:buFont typeface="Wingdings" panose="05000000000000000000" pitchFamily="2" charset="2"/>
              <a:buChar char="v"/>
            </a:pPr>
            <a:r>
              <a:rPr lang="en-US"/>
              <a:t>If someone comes back and they have not tried anything, just acknowledge that you are glad that they came back and encourage them to use at least one sound until they return. </a:t>
            </a:r>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17</a:t>
            </a:fld>
            <a:endParaRPr lang="en-US"/>
          </a:p>
        </p:txBody>
      </p:sp>
    </p:spTree>
    <p:extLst>
      <p:ext uri="{BB962C8B-B14F-4D97-AF65-F5344CB8AC3E}">
        <p14:creationId xmlns:p14="http://schemas.microsoft.com/office/powerpoint/2010/main" val="3132812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rtl="0">
              <a:buFont typeface="Wingdings" panose="05000000000000000000" pitchFamily="2" charset="2"/>
              <a:buChar char="v"/>
            </a:pPr>
            <a:r>
              <a:rPr lang="en-US" b="0">
                <a:effectLst/>
                <a:latin typeface="Arial" panose="020B0604020202020204" pitchFamily="34" charset="0"/>
                <a:cs typeface="Arial" panose="020B0604020202020204" pitchFamily="34" charset="0"/>
              </a:rPr>
              <a:t>If the visit is in-person, consider the amount of time allotted for completion of the TFI. Veterans who need additional time can be offered the option of staying after the session, returning it via mail or via my HealtheVet secure messaging. </a:t>
            </a:r>
          </a:p>
          <a:p>
            <a:pPr marL="171450" indent="-171450" rtl="0">
              <a:buFont typeface="Wingdings" panose="05000000000000000000" pitchFamily="2" charset="2"/>
              <a:buChar char="v"/>
            </a:pPr>
            <a:r>
              <a:rPr lang="en-US">
                <a:latin typeface="Arial" panose="020B0604020202020204" pitchFamily="34" charset="0"/>
                <a:ea typeface="Times New Roman" panose="02020603050405020304" pitchFamily="18" charset="0"/>
                <a:cs typeface="Arial" panose="020B0604020202020204" pitchFamily="34" charset="0"/>
              </a:rPr>
              <a:t>If the visit is via telehealth (i.e. VVC), consider mailing the TFI to the Veteran prior to class with a return envelope to mail it back or you can send it to the Veteran via My HealtheVet, and the Veteran can return the TFI as an attachment via </a:t>
            </a:r>
            <a:r>
              <a:rPr lang="en-US" b="0">
                <a:effectLst/>
                <a:latin typeface="Arial" panose="020B0604020202020204" pitchFamily="34" charset="0"/>
                <a:cs typeface="Arial" panose="020B0604020202020204" pitchFamily="34" charset="0"/>
              </a:rPr>
              <a:t>my HealtheVet se</a:t>
            </a:r>
            <a:r>
              <a:rPr lang="en-US">
                <a:latin typeface="Arial" panose="020B0604020202020204" pitchFamily="34" charset="0"/>
                <a:ea typeface="Times New Roman" panose="02020603050405020304" pitchFamily="18" charset="0"/>
                <a:cs typeface="Arial" panose="020B0604020202020204" pitchFamily="34" charset="0"/>
              </a:rPr>
              <a:t>cure messaging. </a:t>
            </a:r>
          </a:p>
          <a:p>
            <a:pPr fontAlgn="base"/>
            <a:endParaRPr lang="en-US" u="sng">
              <a:latin typeface="Arial" panose="020B0604020202020204" pitchFamily="34" charset="0"/>
              <a:ea typeface="Times New Roman" panose="02020603050405020304" pitchFamily="18" charset="0"/>
              <a:cs typeface="Arial" panose="020B0604020202020204" pitchFamily="34" charset="0"/>
            </a:endParaRPr>
          </a:p>
          <a:p>
            <a:pPr fontAlgn="base"/>
            <a:r>
              <a:rPr lang="en-US" b="0" u="none" strike="noStrike">
                <a:latin typeface="Arial" panose="020B0604020202020204" pitchFamily="34" charset="0"/>
                <a:ea typeface="Times New Roman" panose="02020603050405020304" pitchFamily="18" charset="0"/>
                <a:cs typeface="Arial" panose="020B0604020202020204" pitchFamily="34" charset="0"/>
              </a:rPr>
              <a:t>Outcomes:</a:t>
            </a:r>
          </a:p>
          <a:p>
            <a:pPr marL="171450" indent="-171450" fontAlgn="base">
              <a:buFont typeface="Wingdings" panose="05000000000000000000" pitchFamily="2" charset="2"/>
              <a:buChar char="v"/>
            </a:pPr>
            <a:r>
              <a:rPr lang="en-US">
                <a:latin typeface="Arial" panose="020B0604020202020204" pitchFamily="34" charset="0"/>
                <a:ea typeface="Times New Roman" panose="02020603050405020304" pitchFamily="18" charset="0"/>
                <a:cs typeface="Arial" panose="020B0604020202020204" pitchFamily="34" charset="0"/>
              </a:rPr>
              <a:t>PTM may be implemented differently based on local resources and needs; therefore, it is strongly recommended to track outcomes using a statistically validated instrument like the Tinnitus Functional Index (TFI). </a:t>
            </a:r>
          </a:p>
          <a:p>
            <a:pPr marL="171450" marR="0" lvl="0"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en-US" b="0">
                <a:effectLst/>
                <a:latin typeface="Arial" panose="020B0604020202020204" pitchFamily="34" charset="0"/>
                <a:cs typeface="Arial" panose="020B0604020202020204" pitchFamily="34" charset="0"/>
              </a:rPr>
              <a:t>The TFI is a measure used to assess the subjective impact of tinnitus. It is a 25-item measure with eight-subscales. </a:t>
            </a:r>
            <a:endParaRPr lang="en-US">
              <a:latin typeface="Arial" panose="020B0604020202020204" pitchFamily="34" charset="0"/>
              <a:ea typeface="Times New Roman" panose="02020603050405020304" pitchFamily="18" charset="0"/>
              <a:cs typeface="Arial" panose="020B0604020202020204" pitchFamily="34" charset="0"/>
            </a:endParaRPr>
          </a:p>
          <a:p>
            <a:pPr marL="171450" indent="-171450" fontAlgn="base">
              <a:buFont typeface="Wingdings" panose="05000000000000000000" pitchFamily="2" charset="2"/>
              <a:buChar char="v"/>
            </a:pPr>
            <a:r>
              <a:rPr lang="en-US">
                <a:latin typeface="Arial" panose="020B0604020202020204" pitchFamily="34" charset="0"/>
                <a:ea typeface="Times New Roman" panose="02020603050405020304" pitchFamily="18" charset="0"/>
                <a:cs typeface="Arial" panose="020B0604020202020204" pitchFamily="34" charset="0"/>
              </a:rPr>
              <a:t>Copies can be found at the National Center for Rehabilitative Auditory Research (NCRAR) website. </a:t>
            </a:r>
          </a:p>
          <a:p>
            <a:pPr marL="171450" marR="0" lvl="0"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en-US" b="0">
                <a:effectLst/>
                <a:latin typeface="Arial" panose="020B0604020202020204" pitchFamily="34" charset="0"/>
                <a:cs typeface="Arial" panose="020B0604020202020204" pitchFamily="34" charset="0"/>
              </a:rPr>
              <a:t>The TFI score collected for this session will be the baseline measurement for each Veteran. TFI b</a:t>
            </a:r>
            <a:r>
              <a:rPr lang="en-US">
                <a:latin typeface="Arial" panose="020B0604020202020204" pitchFamily="34" charset="0"/>
                <a:ea typeface="Times New Roman" panose="02020603050405020304" pitchFamily="18" charset="0"/>
                <a:cs typeface="Arial" panose="020B0604020202020204" pitchFamily="34" charset="0"/>
              </a:rPr>
              <a:t>aseline score </a:t>
            </a:r>
            <a:r>
              <a:rPr lang="en-US" b="0">
                <a:effectLst/>
                <a:latin typeface="Arial" panose="020B0604020202020204" pitchFamily="34" charset="0"/>
                <a:cs typeface="Arial" panose="020B0604020202020204" pitchFamily="34" charset="0"/>
              </a:rPr>
              <a:t>doesn’t predict success in the program, and it is not an indicator of appropriateness to participate in the program. </a:t>
            </a:r>
          </a:p>
          <a:p>
            <a:pPr marL="171450" marR="0" lvl="0"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en-US">
                <a:latin typeface="Arial" panose="020B0604020202020204" pitchFamily="34" charset="0"/>
                <a:ea typeface="Times New Roman" panose="02020603050405020304" pitchFamily="18" charset="0"/>
                <a:cs typeface="Arial" panose="020B0604020202020204" pitchFamily="34" charset="0"/>
              </a:rPr>
              <a:t>TFI should also be </a:t>
            </a:r>
            <a:r>
              <a:rPr lang="en-US">
                <a:highlight>
                  <a:srgbClr val="FFFF00"/>
                </a:highlight>
                <a:latin typeface="Arial" panose="020B0604020202020204" pitchFamily="34" charset="0"/>
                <a:ea typeface="Times New Roman" panose="02020603050405020304" pitchFamily="18" charset="0"/>
                <a:cs typeface="Arial" panose="020B0604020202020204" pitchFamily="34" charset="0"/>
              </a:rPr>
              <a:t>administered after </a:t>
            </a:r>
            <a:r>
              <a:rPr lang="en-US">
                <a:latin typeface="Arial" panose="020B0604020202020204" pitchFamily="34" charset="0"/>
                <a:ea typeface="Times New Roman" panose="02020603050405020304" pitchFamily="18" charset="0"/>
                <a:cs typeface="Arial" panose="020B0604020202020204" pitchFamily="34" charset="0"/>
              </a:rPr>
              <a:t>the completion of the program to track progress. </a:t>
            </a:r>
            <a:r>
              <a:rPr lang="en-US" b="0">
                <a:effectLst/>
                <a:latin typeface="Arial" panose="020B0604020202020204" pitchFamily="34" charset="0"/>
                <a:cs typeface="Arial" panose="020B0604020202020204" pitchFamily="34" charset="0"/>
              </a:rPr>
              <a:t>To assess the outcomes of your program, you will calculate a change score for each participant and then find the mean change score for the group. After you have change scores for all participants, you can use that mean change score for quality assurance and quality improvement purposes. You may compare the mean change on the TFI for your population to published data, to your peers, and to yourself over time. </a:t>
            </a:r>
            <a:r>
              <a:rPr lang="en-US">
                <a:latin typeface="Arial" panose="020B0604020202020204" pitchFamily="34" charset="0"/>
                <a:ea typeface="Times New Roman" panose="02020603050405020304" pitchFamily="18" charset="0"/>
                <a:cs typeface="Arial" panose="020B0604020202020204" pitchFamily="34" charset="0"/>
              </a:rPr>
              <a:t>If you need to improve your outcomes, consider following the suggested progressive tinnitus management/living better with tinnitus guidelines closely. </a:t>
            </a:r>
            <a:endParaRPr lang="en-US" b="0">
              <a:effectLst/>
              <a:latin typeface="Arial" panose="020B0604020202020204" pitchFamily="34" charset="0"/>
              <a:cs typeface="Arial" panose="020B0604020202020204" pitchFamily="34" charset="0"/>
            </a:endParaRPr>
          </a:p>
          <a:p>
            <a:pPr marL="171450" marR="0" lvl="0"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en-US" b="0">
                <a:effectLst/>
                <a:latin typeface="Arial" panose="020B0604020202020204" pitchFamily="34" charset="0"/>
                <a:cs typeface="Arial" panose="020B0604020202020204" pitchFamily="34" charset="0"/>
              </a:rPr>
              <a:t>The best use of the TFI is quality assurance for a group of people, although it can be used for an individual. </a:t>
            </a:r>
            <a:r>
              <a:rPr lang="en-US">
                <a:effectLst/>
              </a:rPr>
              <a:t>For individuals, there may be mismatches between TFI outcomes and subjective reports of change (the COSI for PTM 2.0 discussed later may be used for this).</a:t>
            </a:r>
            <a:r>
              <a:rPr lang="en-US">
                <a:effectLst/>
                <a:latin typeface="Arial" panose="020B0604020202020204" pitchFamily="34" charset="0"/>
                <a:cs typeface="Arial" panose="020B0604020202020204" pitchFamily="34" charset="0"/>
              </a:rPr>
              <a:t> In cases where the participant is saying on the COSI for PTM 2.0 that they are doing better, but on the TFI they appear to be doing worse (or vice versa), carefully explore the mismatch to assist in determining the need for further care and to explore additional patient-centered needs. Don’t make changes to how they filled out the TFI, just explore the responses to be sure that you and the participant have a shared understanding of how they are doing. </a:t>
            </a:r>
            <a:endParaRPr lang="en-US">
              <a:latin typeface="Arial" panose="020B0604020202020204" pitchFamily="34" charset="0"/>
              <a:ea typeface="Times New Roman" panose="02020603050405020304" pitchFamily="18" charset="0"/>
              <a:cs typeface="Arial" panose="020B0604020202020204" pitchFamily="34" charset="0"/>
            </a:endParaRPr>
          </a:p>
          <a:p>
            <a:pPr marL="171450" marR="0" lvl="0"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en-US">
                <a:effectLst/>
              </a:rPr>
              <a:t>It is important to ask individual patients to give you their self-assessment of quality-of-life improvement. The COSI for PTM 2.0  may be used for that purpose. Asking for a subjective impression of improvement will help to ensure you are not assigning meaning to a TFI outcome that an individual is not experiencing.</a:t>
            </a:r>
            <a:r>
              <a:rPr lang="en-US" b="0">
                <a:effectLst/>
                <a:latin typeface="Arial" panose="020B0604020202020204" pitchFamily="34" charset="0"/>
                <a:cs typeface="Arial" panose="020B0604020202020204" pitchFamily="34" charset="0"/>
              </a:rPr>
              <a:t> </a:t>
            </a:r>
          </a:p>
          <a:p>
            <a:pPr marL="171450" marR="0" lvl="0"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en-US" b="0">
                <a:effectLst/>
                <a:latin typeface="Arial" panose="020B0604020202020204" pitchFamily="34" charset="0"/>
                <a:cs typeface="Arial" panose="020B0604020202020204" pitchFamily="34" charset="0"/>
              </a:rPr>
              <a:t>The TMS Module Progressive Tinnitus Management 2.0: Living Better With Tinnitus – Communication Strategies and Planning for the Future has more information about how to use the TFI to measure outcomes. </a:t>
            </a:r>
          </a:p>
          <a:p>
            <a:pPr marL="171450" marR="0" lvl="0"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The TFI is excellent to use for quality control purposes; however, for practical reasons, some sites choose not to implement the use of the TFI. A modified version of the Client Oriented Scale of Improvement (COSI) was developed for use with PTM 2.0, and it is embedded into the workshop series. The COSI for PTM 2.0 is not statistically validated, but it does provide important information about the patient’s perception of individual progress as a result of participating in the program. </a:t>
            </a:r>
            <a:endParaRPr lang="en-US" b="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latin typeface="Arial" panose="020B0604020202020204" pitchFamily="34" charset="0"/>
              <a:ea typeface="Times New Roman" panose="02020603050405020304" pitchFamily="18"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363B3789-5358-4720-9385-B9E36BB9FD97}" type="slidenum">
              <a:rPr lang="en-US" smtClean="0"/>
              <a:t>18</a:t>
            </a:fld>
            <a:endParaRPr lang="en-US"/>
          </a:p>
        </p:txBody>
      </p:sp>
    </p:spTree>
    <p:extLst>
      <p:ext uri="{BB962C8B-B14F-4D97-AF65-F5344CB8AC3E}">
        <p14:creationId xmlns:p14="http://schemas.microsoft.com/office/powerpoint/2010/main" val="3548960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19</a:t>
            </a:fld>
            <a:endParaRPr lang="en-US"/>
          </a:p>
        </p:txBody>
      </p:sp>
    </p:spTree>
    <p:extLst>
      <p:ext uri="{BB962C8B-B14F-4D97-AF65-F5344CB8AC3E}">
        <p14:creationId xmlns:p14="http://schemas.microsoft.com/office/powerpoint/2010/main" val="3136513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20</a:t>
            </a:fld>
            <a:endParaRPr lang="en-US"/>
          </a:p>
        </p:txBody>
      </p:sp>
    </p:spTree>
    <p:extLst>
      <p:ext uri="{BB962C8B-B14F-4D97-AF65-F5344CB8AC3E}">
        <p14:creationId xmlns:p14="http://schemas.microsoft.com/office/powerpoint/2010/main" val="3875948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21</a:t>
            </a:fld>
            <a:endParaRPr lang="en-US"/>
          </a:p>
        </p:txBody>
      </p:sp>
    </p:spTree>
    <p:extLst>
      <p:ext uri="{BB962C8B-B14F-4D97-AF65-F5344CB8AC3E}">
        <p14:creationId xmlns:p14="http://schemas.microsoft.com/office/powerpoint/2010/main" val="751613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22</a:t>
            </a:fld>
            <a:endParaRPr lang="en-US"/>
          </a:p>
        </p:txBody>
      </p:sp>
    </p:spTree>
    <p:extLst>
      <p:ext uri="{BB962C8B-B14F-4D97-AF65-F5344CB8AC3E}">
        <p14:creationId xmlns:p14="http://schemas.microsoft.com/office/powerpoint/2010/main" val="2658092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The purpose of using sound is to help the participant(s) do what they want to do even with tinnitus.</a:t>
            </a:r>
          </a:p>
          <a:p>
            <a:endParaRPr lang="en-US" b="1">
              <a:latin typeface="Arial" panose="020B0604020202020204" pitchFamily="34" charset="0"/>
              <a:cs typeface="Arial" panose="020B0604020202020204" pitchFamily="34" charset="0"/>
            </a:endParaRPr>
          </a:p>
          <a:p>
            <a:r>
              <a:rPr lang="en-US" b="0">
                <a:latin typeface="Arial" panose="020B0604020202020204" pitchFamily="34" charset="0"/>
                <a:cs typeface="Arial" panose="020B0604020202020204" pitchFamily="34" charset="0"/>
              </a:rPr>
              <a:t>Instructions for the session</a:t>
            </a:r>
            <a:r>
              <a:rPr lang="en-US" b="1">
                <a:latin typeface="Arial" panose="020B0604020202020204" pitchFamily="34" charset="0"/>
                <a:cs typeface="Arial" panose="020B0604020202020204" pitchFamily="34" charset="0"/>
              </a:rPr>
              <a:t>: </a:t>
            </a:r>
          </a:p>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Sometimes people think sound “doesn’t work” for them because they can’t cover up or quiet their tinnitus comfortably. The purpose is to live more comfortably with tinnitus.</a:t>
            </a:r>
          </a:p>
          <a:p>
            <a:pPr marL="171450" indent="-171450" defTabSz="1724527">
              <a:buFont typeface="Wingdings" panose="05000000000000000000" pitchFamily="2" charset="2"/>
              <a:buChar char="v"/>
              <a:defRPr/>
            </a:pPr>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9F64CCD-C55C-8D46-83BC-95C89C7AD24D}" type="slidenum">
              <a:rPr lang="en-US" smtClean="0"/>
              <a:t>23</a:t>
            </a:fld>
            <a:endParaRPr lang="en-US"/>
          </a:p>
        </p:txBody>
      </p:sp>
    </p:spTree>
    <p:extLst>
      <p:ext uri="{BB962C8B-B14F-4D97-AF65-F5344CB8AC3E}">
        <p14:creationId xmlns:p14="http://schemas.microsoft.com/office/powerpoint/2010/main" val="1486694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a:latin typeface="Arial" panose="020B0604020202020204" pitchFamily="34" charset="0"/>
                <a:cs typeface="Arial" panose="020B0604020202020204" pitchFamily="34" charset="0"/>
              </a:rPr>
              <a:t>When holding </a:t>
            </a:r>
            <a:r>
              <a:rPr lang="en-US" sz="1200" b="0" strike="noStrike">
                <a:latin typeface="Arial" panose="020B0604020202020204" pitchFamily="34" charset="0"/>
                <a:cs typeface="Arial" panose="020B0604020202020204" pitchFamily="34" charset="0"/>
              </a:rPr>
              <a:t>a VVC or telephone </a:t>
            </a:r>
            <a:r>
              <a:rPr lang="en-US" sz="1200" b="0">
                <a:latin typeface="Arial" panose="020B0604020202020204" pitchFamily="34" charset="0"/>
                <a:cs typeface="Arial" panose="020B0604020202020204" pitchFamily="34" charset="0"/>
              </a:rPr>
              <a:t>session, remember safety is a top priority.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a:latin typeface="Arial" panose="020B0604020202020204" pitchFamily="34" charset="0"/>
                <a:cs typeface="Arial" panose="020B0604020202020204" pitchFamily="34" charset="0"/>
              </a:rPr>
              <a:t>This slide should only be used for VA Video Connect (VVC) and telephone visits.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a:latin typeface="Arial" panose="020B0604020202020204" pitchFamily="34" charset="0"/>
                <a:cs typeface="Arial" panose="020B0604020202020204" pitchFamily="34" charset="0"/>
              </a:rPr>
              <a:t>Check with your local Connected Care Coordinator and the VA Office of Connected Care website for current guidance.</a:t>
            </a:r>
          </a:p>
          <a:p>
            <a:pPr marL="0" indent="0">
              <a:buFont typeface="Wingdings" panose="05000000000000000000" pitchFamily="2" charset="2"/>
              <a:buNone/>
            </a:pPr>
            <a:endParaRPr lang="en-US" sz="1200" b="1">
              <a:cs typeface="Calibri"/>
            </a:endParaRPr>
          </a:p>
        </p:txBody>
      </p:sp>
      <p:sp>
        <p:nvSpPr>
          <p:cNvPr id="4" name="Slide Number Placeholder 3"/>
          <p:cNvSpPr>
            <a:spLocks noGrp="1"/>
          </p:cNvSpPr>
          <p:nvPr>
            <p:ph type="sldNum" sz="quarter" idx="5"/>
          </p:nvPr>
        </p:nvSpPr>
        <p:spPr/>
        <p:txBody>
          <a:bodyPr/>
          <a:lstStyle/>
          <a:p>
            <a:fld id="{1857D3E7-0495-4E05-B9EF-B928D95BE992}" type="slidenum">
              <a:rPr lang="en-US" smtClean="0"/>
              <a:t>2</a:t>
            </a:fld>
            <a:endParaRPr lang="en-US"/>
          </a:p>
        </p:txBody>
      </p:sp>
    </p:spTree>
    <p:extLst>
      <p:ext uri="{BB962C8B-B14F-4D97-AF65-F5344CB8AC3E}">
        <p14:creationId xmlns:p14="http://schemas.microsoft.com/office/powerpoint/2010/main" val="34452722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xfrm>
            <a:off x="685800" y="1143000"/>
            <a:ext cx="5486400" cy="3086100"/>
          </a:xfrm>
          <a:ln/>
        </p:spPr>
      </p:sp>
      <p:sp>
        <p:nvSpPr>
          <p:cNvPr id="104451" name="Notes Placeholder 2"/>
          <p:cNvSpPr>
            <a:spLocks noGrp="1"/>
          </p:cNvSpPr>
          <p:nvPr>
            <p:ph type="body" idx="1"/>
          </p:nvPr>
        </p:nvSpPr>
        <p:spPr>
          <a:noFill/>
          <a:ln/>
        </p:spPr>
        <p:txBody>
          <a:bodyPr/>
          <a:lstStyle/>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The purpose of using sound is not to cover or quiet tinnitus.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Searching for ways to “quiet or cover” tinnitus makes some people feel worse and frustrated.</a:t>
            </a:r>
          </a:p>
          <a:p>
            <a:pPr marL="171450" indent="-171450">
              <a:buFont typeface="Wingdings" panose="05000000000000000000" pitchFamily="2" charset="2"/>
              <a:buChar char="v"/>
            </a:pPr>
            <a:endParaRPr lang="en-US" b="0">
              <a:latin typeface="Arial" panose="020B0604020202020204" pitchFamily="34" charset="0"/>
              <a:cs typeface="Arial" panose="020B0604020202020204" pitchFamily="34" charset="0"/>
            </a:endParaRPr>
          </a:p>
          <a:p>
            <a:endParaRPr lang="en-US" b="0">
              <a:cs typeface="Calibri"/>
            </a:endParaRPr>
          </a:p>
          <a:p>
            <a:endParaRPr lang="en-US" b="0">
              <a:cs typeface="Calibri"/>
            </a:endParaRPr>
          </a:p>
          <a:p>
            <a:endParaRPr lang="en-US">
              <a:cs typeface="Calibri"/>
            </a:endParaRPr>
          </a:p>
        </p:txBody>
      </p:sp>
      <p:sp>
        <p:nvSpPr>
          <p:cNvPr id="104452" name="Slide Number Placeholder 3"/>
          <p:cNvSpPr>
            <a:spLocks noGrp="1"/>
          </p:cNvSpPr>
          <p:nvPr>
            <p:ph type="sldNum" sz="quarter" idx="5"/>
          </p:nvPr>
        </p:nvSpPr>
        <p:spPr>
          <a:noFill/>
        </p:spPr>
        <p:txBody>
          <a:bodyPr/>
          <a:lstStyle/>
          <a:p>
            <a:fld id="{DD83AA14-18F8-464E-9198-4D6ADA449B77}" type="slidenum">
              <a:rPr lang="en-US" smtClean="0"/>
              <a:pPr/>
              <a:t>24</a:t>
            </a:fld>
            <a:endParaRPr lang="en-US"/>
          </a:p>
        </p:txBody>
      </p:sp>
    </p:spTree>
    <p:extLst>
      <p:ext uri="{BB962C8B-B14F-4D97-AF65-F5344CB8AC3E}">
        <p14:creationId xmlns:p14="http://schemas.microsoft.com/office/powerpoint/2010/main" val="2765180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a:latin typeface="Arial" panose="020B0604020202020204" pitchFamily="34" charset="0"/>
                <a:cs typeface="Arial" panose="020B0604020202020204" pitchFamily="34" charset="0"/>
              </a:rPr>
              <a:t>Briefly discuss the Circle of Health. Emphasize that we can’t cure tinnitus, but there are things the participant can do to live better with tinnitus. </a:t>
            </a:r>
            <a:endParaRPr lang="en-US" b="1">
              <a:latin typeface="Arial" panose="020B0604020202020204" pitchFamily="34" charset="0"/>
              <a:cs typeface="Arial" panose="020B0604020202020204" pitchFamily="34" charset="0"/>
            </a:endParaRPr>
          </a:p>
          <a:p>
            <a:pPr marL="171450" indent="-171450">
              <a:buFont typeface="Wingdings" panose="05000000000000000000" pitchFamily="2" charset="2"/>
              <a:buChar char="v"/>
            </a:pPr>
            <a:r>
              <a:rPr lang="en-US">
                <a:latin typeface="Arial" panose="020B0604020202020204" pitchFamily="34" charset="0"/>
                <a:cs typeface="Arial" panose="020B0604020202020204" pitchFamily="34" charset="0"/>
              </a:rPr>
              <a:t>In the circle, the center is me (the person with tinnitus), mindful awareness, self-care, professional care and community involvement. </a:t>
            </a:r>
          </a:p>
          <a:p>
            <a:pPr marL="0" indent="0">
              <a:buFont typeface="Wingdings" panose="05000000000000000000" pitchFamily="2" charset="2"/>
              <a:buNone/>
            </a:pPr>
            <a:endParaRPr lang="en-US"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 </a:t>
            </a:r>
            <a:r>
              <a:rPr lang="en-US" b="0">
                <a:latin typeface="Arial" panose="020B0604020202020204" pitchFamily="34" charset="0"/>
                <a:cs typeface="Arial" panose="020B0604020202020204" pitchFamily="34" charset="0"/>
              </a:rPr>
              <a:t>Instructions for the session: </a:t>
            </a:r>
          </a:p>
          <a:p>
            <a:pPr marL="171450" indent="-171450">
              <a:buFont typeface="Wingdings" panose="05000000000000000000" pitchFamily="2" charset="2"/>
              <a:buChar char="v"/>
            </a:pPr>
            <a:r>
              <a:rPr lang="en-US">
                <a:latin typeface="Arial" panose="020B0604020202020204" pitchFamily="34" charset="0"/>
                <a:cs typeface="Arial" panose="020B0604020202020204" pitchFamily="34" charset="0"/>
              </a:rPr>
              <a:t>Briefly review with Veterans the Circle of Health. Additional information can be found at the Whole Health website. </a:t>
            </a:r>
          </a:p>
          <a:p>
            <a:pPr marL="628650" lvl="1" indent="-171450">
              <a:buFont typeface="Wingdings" panose="05000000000000000000" pitchFamily="2" charset="2"/>
              <a:buChar char="v"/>
            </a:pPr>
            <a:r>
              <a:rPr lang="en-US">
                <a:latin typeface="Arial" panose="020B0604020202020204" pitchFamily="34" charset="0"/>
                <a:cs typeface="Arial" panose="020B0604020202020204" pitchFamily="34" charset="0"/>
              </a:rPr>
              <a:t>Whole Health focuses on the person who has tinnitus not on the diagnosis of tinnitus. </a:t>
            </a:r>
          </a:p>
          <a:p>
            <a:pPr marL="628650" lvl="1" indent="-171450">
              <a:buFont typeface="Wingdings" panose="05000000000000000000" pitchFamily="2" charset="2"/>
              <a:buChar char="v"/>
            </a:pPr>
            <a:r>
              <a:rPr lang="en-US">
                <a:latin typeface="Arial" panose="020B0604020202020204" pitchFamily="34" charset="0"/>
                <a:cs typeface="Arial" panose="020B0604020202020204" pitchFamily="34" charset="0"/>
              </a:rPr>
              <a:t>Instead of focusing on the symptoms and conditions, the whole health approach to care empowers people to establish wellness priorities so they can live their whole life better even with tinnitus. </a:t>
            </a:r>
          </a:p>
          <a:p>
            <a:pPr marL="628650" lvl="1" indent="-171450">
              <a:buFont typeface="Wingdings" panose="05000000000000000000" pitchFamily="2" charset="2"/>
              <a:buChar char="v"/>
            </a:pPr>
            <a:r>
              <a:rPr lang="en-US">
                <a:latin typeface="Arial" panose="020B0604020202020204" pitchFamily="34" charset="0"/>
                <a:cs typeface="Arial" panose="020B0604020202020204" pitchFamily="34" charset="0"/>
              </a:rPr>
              <a:t>Whole health focuses on what matters to each person in their life. It offers support and guidance for them to take simple actions and develop healthier daily life habits for better health and well-being. </a:t>
            </a:r>
          </a:p>
          <a:p>
            <a:pPr marL="171450" indent="-171450">
              <a:buFont typeface="Wingdings" panose="05000000000000000000" pitchFamily="2" charset="2"/>
              <a:buChar char="v"/>
            </a:pPr>
            <a:r>
              <a:rPr lang="en-US"/>
              <a:t>Introductory information about the Circle of Health was discussed in the Living Better with Tinnitus: Introductory session. Refer to that PowerPoint if a review of whole health information is needed. </a:t>
            </a:r>
          </a:p>
        </p:txBody>
      </p:sp>
      <p:sp>
        <p:nvSpPr>
          <p:cNvPr id="4" name="Slide Number Placeholder 3"/>
          <p:cNvSpPr>
            <a:spLocks noGrp="1"/>
          </p:cNvSpPr>
          <p:nvPr>
            <p:ph type="sldNum" sz="quarter" idx="5"/>
          </p:nvPr>
        </p:nvSpPr>
        <p:spPr/>
        <p:txBody>
          <a:bodyPr/>
          <a:lstStyle/>
          <a:p>
            <a:fld id="{69F64CCD-C55C-8D46-83BC-95C89C7AD24D}" type="slidenum">
              <a:rPr lang="en-US" smtClean="0"/>
              <a:t>25</a:t>
            </a:fld>
            <a:endParaRPr lang="en-US"/>
          </a:p>
        </p:txBody>
      </p:sp>
    </p:spTree>
    <p:extLst>
      <p:ext uri="{BB962C8B-B14F-4D97-AF65-F5344CB8AC3E}">
        <p14:creationId xmlns:p14="http://schemas.microsoft.com/office/powerpoint/2010/main" val="12703447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In this example, tinnitus is interfering with sleep.</a:t>
            </a:r>
          </a:p>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As the person begins to practice using sound as a coping strategy, sleep begins to  improve even though tinnitus has not changed. </a:t>
            </a:r>
          </a:p>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As the person experiments with using sound over time, the person learns which sounds are most helpful, and sleep and quality of life improve over time. </a:t>
            </a:r>
          </a:p>
          <a:p>
            <a:pPr marL="171450" indent="-171450">
              <a:buFont typeface="Wingdings" panose="05000000000000000000" pitchFamily="2" charset="2"/>
              <a:buChar char="v"/>
            </a:pPr>
            <a:endParaRPr lang="en-US" b="0">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pPr marL="171450" indent="-171450">
              <a:buFont typeface="Wingdings" panose="05000000000000000000" pitchFamily="2" charset="2"/>
              <a:buChar char="v"/>
            </a:pPr>
            <a:endParaRPr lang="en-US" b="1"/>
          </a:p>
        </p:txBody>
      </p:sp>
      <p:sp>
        <p:nvSpPr>
          <p:cNvPr id="4" name="Slide Number Placeholder 3"/>
          <p:cNvSpPr>
            <a:spLocks noGrp="1"/>
          </p:cNvSpPr>
          <p:nvPr>
            <p:ph type="sldNum" sz="quarter" idx="5"/>
          </p:nvPr>
        </p:nvSpPr>
        <p:spPr/>
        <p:txBody>
          <a:bodyPr/>
          <a:lstStyle/>
          <a:p>
            <a:fld id="{69F64CCD-C55C-8D46-83BC-95C89C7AD24D}" type="slidenum">
              <a:rPr lang="en-US" smtClean="0"/>
              <a:t>26</a:t>
            </a:fld>
            <a:endParaRPr lang="en-US"/>
          </a:p>
        </p:txBody>
      </p:sp>
    </p:spTree>
    <p:extLst>
      <p:ext uri="{BB962C8B-B14F-4D97-AF65-F5344CB8AC3E}">
        <p14:creationId xmlns:p14="http://schemas.microsoft.com/office/powerpoint/2010/main" val="41710103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Living better could mean different things to different people.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Invite participants to think about what “living better with tinnitus” would mean for them.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You may ask the participants: </a:t>
            </a:r>
            <a:r>
              <a:rPr lang="en-US">
                <a:latin typeface="Arial" panose="020B0604020202020204" pitchFamily="34" charset="0"/>
                <a:cs typeface="Arial" panose="020B0604020202020204" pitchFamily="34" charset="0"/>
              </a:rPr>
              <a:t>Is there anything else here that you think should be added? </a:t>
            </a:r>
            <a:endParaRPr lang="en-US" b="1">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a:latin typeface="Arial" panose="020B0604020202020204" pitchFamily="34" charset="0"/>
                <a:cs typeface="Arial" panose="020B0604020202020204" pitchFamily="34" charset="0"/>
              </a:rPr>
              <a:t>Instructions for the session</a:t>
            </a:r>
            <a:r>
              <a:rPr lang="en-US" b="1">
                <a:latin typeface="Arial" panose="020B0604020202020204" pitchFamily="34" charset="0"/>
                <a:cs typeface="Arial" panose="020B0604020202020204" pitchFamily="34" charset="0"/>
              </a:rPr>
              <a:t>:</a:t>
            </a:r>
          </a:p>
          <a:p>
            <a:pPr marL="171450" indent="-171450">
              <a:buFont typeface="Wingdings" panose="05000000000000000000" pitchFamily="2" charset="2"/>
              <a:buChar char="v"/>
            </a:pPr>
            <a:r>
              <a:rPr lang="en-US">
                <a:latin typeface="Arial" panose="020B0604020202020204" pitchFamily="34" charset="0"/>
                <a:cs typeface="Arial" panose="020B0604020202020204" pitchFamily="34" charset="0"/>
              </a:rPr>
              <a:t>The blue line is the process of learning and implementing coping skills consistently over time. This process takes simple steps and sustained actions.</a:t>
            </a:r>
            <a:endParaRPr lang="en-US" b="1">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latin typeface="Arial" panose="020B0604020202020204" pitchFamily="34" charset="0"/>
                <a:cs typeface="Arial" panose="020B0604020202020204" pitchFamily="34" charset="0"/>
              </a:rPr>
              <a:t>Give some examples of what this might mean—sleeping better with tinnitus, feeling less anxious with tinnitus, relaxing with tinnitus, concentrating better with tinnitus, doing the things you want to do with tinnitus, improving your relationships, etc.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latin typeface="Arial" panose="020B0604020202020204" pitchFamily="34" charset="0"/>
                <a:cs typeface="Arial" panose="020B0604020202020204" pitchFamily="34" charset="0"/>
              </a:rPr>
              <a:t>Ask: </a:t>
            </a:r>
            <a:r>
              <a:rPr lang="en-US"/>
              <a:t>How does tinnitus affect your life? What would you like to be doing but aren’t doing because of tinnitus? </a:t>
            </a:r>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pPr>
              <a:defRPr/>
            </a:pPr>
            <a:fld id="{BADA4FE7-CC5C-4379-BDA6-59FC522C1295}" type="slidenum">
              <a:rPr lang="en-US" altLang="en-US" smtClean="0"/>
              <a:pPr>
                <a:defRPr/>
              </a:pPr>
              <a:t>27</a:t>
            </a:fld>
            <a:endParaRPr lang="en-US" altLang="en-US"/>
          </a:p>
        </p:txBody>
      </p:sp>
    </p:spTree>
    <p:extLst>
      <p:ext uri="{BB962C8B-B14F-4D97-AF65-F5344CB8AC3E}">
        <p14:creationId xmlns:p14="http://schemas.microsoft.com/office/powerpoint/2010/main" val="857426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fontAlgn="base">
              <a:buFont typeface="Wingdings" panose="05000000000000000000" pitchFamily="2" charset="2"/>
              <a:buChar char="v"/>
              <a:defRPr/>
            </a:pPr>
            <a:r>
              <a:rPr lang="en-US" b="0">
                <a:latin typeface="Arial"/>
                <a:cs typeface="Arial"/>
              </a:rPr>
              <a:t>Ensure the participants have the </a:t>
            </a:r>
            <a:r>
              <a:rPr lang="en-US" b="0" strike="noStrike">
                <a:latin typeface="Arial"/>
                <a:cs typeface="Arial"/>
              </a:rPr>
              <a:t>COSI for PTM 2.0 </a:t>
            </a:r>
            <a:r>
              <a:rPr lang="en-US" b="0">
                <a:latin typeface="Arial"/>
                <a:cs typeface="Arial"/>
              </a:rPr>
              <a:t>and sound plan worksheet available. The COSI for PTM 2.0 has been adapted with permission from the original NAL COSI developed by Dillon et al (1997).</a:t>
            </a:r>
            <a:r>
              <a:rPr lang="en-US">
                <a:latin typeface="Arial"/>
                <a:cs typeface="Arial"/>
              </a:rPr>
              <a:t> </a:t>
            </a:r>
            <a:endParaRPr lang="en-US" b="0">
              <a:latin typeface="Arial" panose="020B0604020202020204" pitchFamily="34" charset="0"/>
              <a:cs typeface="Arial" panose="020B0604020202020204" pitchFamily="34" charset="0"/>
            </a:endParaRPr>
          </a:p>
          <a:p>
            <a:pPr marL="171450" indent="-171450" fontAlgn="base">
              <a:buFont typeface="Wingdings" panose="05000000000000000000" pitchFamily="2" charset="2"/>
              <a:buChar char="v"/>
              <a:defRPr/>
            </a:pPr>
            <a:r>
              <a:rPr lang="en-US" b="0">
                <a:effectLst/>
                <a:latin typeface="Arial"/>
                <a:cs typeface="Arial"/>
              </a:rPr>
              <a:t>T</a:t>
            </a:r>
            <a:r>
              <a:rPr lang="en-US">
                <a:effectLst/>
              </a:rPr>
              <a:t>he COSI for PTM 2.0 can be used:</a:t>
            </a:r>
            <a:r>
              <a:rPr lang="en-US"/>
              <a:t> </a:t>
            </a:r>
            <a:endParaRPr lang="en-US">
              <a:effectLst/>
              <a:cs typeface="Calibri"/>
            </a:endParaRPr>
          </a:p>
          <a:p>
            <a:pPr marL="628650" marR="0" lvl="1"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en-US">
                <a:effectLst/>
              </a:rPr>
              <a:t>as a self-assessment of quality-of-life improvement;</a:t>
            </a:r>
            <a:endParaRPr lang="en-US">
              <a:effectLst/>
              <a:cs typeface="Calibri"/>
            </a:endParaRPr>
          </a:p>
          <a:p>
            <a:pPr marL="628650" marR="0" lvl="1"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en-US">
                <a:effectLst/>
              </a:rPr>
              <a:t>to assess subjective change in the areas of focus that the participant chooses;</a:t>
            </a:r>
            <a:endParaRPr lang="en-US">
              <a:effectLst/>
              <a:cs typeface="Calibri"/>
            </a:endParaRPr>
          </a:p>
          <a:p>
            <a:pPr marL="628650" marR="0" lvl="1"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en-US">
                <a:effectLst/>
                <a:latin typeface="Arial"/>
                <a:cs typeface="Arial"/>
              </a:rPr>
              <a:t>to explore additional patient-centered needs; and</a:t>
            </a:r>
          </a:p>
          <a:p>
            <a:pPr marL="628650" marR="0" lvl="1"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en-US">
                <a:effectLst/>
                <a:latin typeface="Arial"/>
                <a:cs typeface="Arial"/>
              </a:rPr>
              <a:t>to assist in determining the need for further care.</a:t>
            </a:r>
          </a:p>
          <a:p>
            <a:pPr marL="171450" indent="-171450">
              <a:buFont typeface="Wingdings" panose="05000000000000000000" pitchFamily="2" charset="2"/>
              <a:buChar char="v"/>
            </a:pPr>
            <a:r>
              <a:rPr lang="en-US" b="0">
                <a:latin typeface="Arial"/>
                <a:cs typeface="Arial"/>
              </a:rPr>
              <a:t>Ask the participants to answer the question “How does tinnitus affect your life?” and check all that apply on section A. Instruct the participants to write down on section B, in order of importance, the selected areas that they want to focus on during the PTM series. Advise the participants to complete Sections C and D at the end of the PTM series.</a:t>
            </a:r>
            <a:r>
              <a:rPr lang="en-US">
                <a:latin typeface="Arial"/>
                <a:cs typeface="Arial"/>
              </a:rPr>
              <a:t> </a:t>
            </a:r>
            <a:endParaRPr lang="en-US" b="0">
              <a:latin typeface="Arial" panose="020B0604020202020204" pitchFamily="34" charset="0"/>
              <a:cs typeface="Arial" panose="020B0604020202020204" pitchFamily="34" charset="0"/>
            </a:endParaRPr>
          </a:p>
          <a:p>
            <a:pPr marL="171450" indent="-171450">
              <a:buFont typeface="Wingdings" panose="05000000000000000000" pitchFamily="2" charset="2"/>
              <a:buChar char="v"/>
            </a:pPr>
            <a:r>
              <a:rPr lang="en-US" b="0">
                <a:latin typeface="Arial"/>
                <a:cs typeface="Arial"/>
              </a:rPr>
              <a:t>You may want to record participant’s responses when you document the session in the electronic health record. If you do this, numbering each item under section A might be helpful. </a:t>
            </a:r>
          </a:p>
          <a:p>
            <a:endParaRPr lang="en-US" b="1">
              <a:latin typeface="Arial" panose="020B0604020202020204" pitchFamily="34" charset="0"/>
              <a:cs typeface="Arial" panose="020B0604020202020204" pitchFamily="34" charset="0"/>
            </a:endParaRPr>
          </a:p>
          <a:p>
            <a:r>
              <a:rPr lang="en-US" b="0">
                <a:latin typeface="Arial"/>
                <a:cs typeface="Arial"/>
              </a:rPr>
              <a:t>Instructions for the session: </a:t>
            </a:r>
            <a:endParaRPr lang="en-US">
              <a:latin typeface="Arial"/>
              <a:cs typeface="Aria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a:cs typeface="Arial"/>
              </a:rPr>
              <a:t>Encourage participants to chose areas NOT related to having trouble understanding what other people are saying. The coping strategies that we will talk about in the workshop series will not help with trouble understanding what others are saying. For help with understanding what others are saying, encourage participants to talk to their audiologist.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latin typeface="Arial"/>
                <a:cs typeface="Arial"/>
              </a:rPr>
              <a:t>Encourage participants to continue connecting their area(s) of focus in each subsequent session. For example, if they chose to focus on relaxing, encourage them to connect how the relaxation session can help.</a:t>
            </a:r>
          </a:p>
          <a:p>
            <a:pPr marL="171450" indent="-171450">
              <a:buFont typeface="Wingdings" panose="05000000000000000000" pitchFamily="2" charset="2"/>
              <a:buChar char="v"/>
            </a:pPr>
            <a:r>
              <a:rPr lang="en-US">
                <a:latin typeface="Arial"/>
                <a:cs typeface="Arial"/>
              </a:rPr>
              <a:t>At times people may report that they can do what they want to do, but they are very unhappy about hearing tinnitus. Be sure to talk about the purpose and realistic expectations of using sound. </a:t>
            </a:r>
            <a:endParaRPr lang="en-US">
              <a:latin typeface="Arial" panose="020B0604020202020204" pitchFamily="34" charset="0"/>
              <a:cs typeface="Arial" panose="020B0604020202020204" pitchFamily="34" charset="0"/>
            </a:endParaRPr>
          </a:p>
          <a:p>
            <a:pPr marL="171450" indent="-171450">
              <a:buFont typeface="Wingdings" panose="05000000000000000000" pitchFamily="2" charset="2"/>
              <a:buChar char="v"/>
            </a:pPr>
            <a:endParaRPr lang="en-US" b="1">
              <a:latin typeface="Arial" panose="020B0604020202020204" pitchFamily="34" charset="0"/>
              <a:cs typeface="Arial" panose="020B0604020202020204" pitchFamily="34" charset="0"/>
            </a:endParaRPr>
          </a:p>
          <a:p>
            <a:r>
              <a:rPr lang="en-US" b="0">
                <a:latin typeface="Arial"/>
                <a:cs typeface="Arial"/>
              </a:rPr>
              <a:t>Notes for the provider: </a:t>
            </a:r>
          </a:p>
          <a:p>
            <a:pPr marL="171450" indent="-171450">
              <a:buFont typeface="Wingdings" panose="05000000000000000000" pitchFamily="2" charset="2"/>
              <a:buChar char="v"/>
            </a:pPr>
            <a:r>
              <a:rPr lang="en-US">
                <a:latin typeface="Arial"/>
                <a:cs typeface="Arial"/>
              </a:rPr>
              <a:t>For sleep issues, encourage participants to use sound at night. Sound should help sleeping with tinnitus. </a:t>
            </a:r>
            <a:endParaRPr lang="en-US">
              <a:latin typeface="Arial" panose="020B0604020202020204" pitchFamily="34" charset="0"/>
              <a:cs typeface="Arial" panose="020B0604020202020204" pitchFamily="34" charset="0"/>
            </a:endParaRPr>
          </a:p>
          <a:p>
            <a:pPr marL="171450" indent="-171450">
              <a:buFont typeface="Wingdings" panose="05000000000000000000" pitchFamily="2" charset="2"/>
              <a:buChar char="v"/>
            </a:pPr>
            <a:r>
              <a:rPr lang="en-US">
                <a:latin typeface="Arial"/>
                <a:cs typeface="Arial"/>
              </a:rPr>
              <a:t>If sleep problems persists, there is probably a sleep issue which will require referral to primary care or other specialty. Get enough information to refer the patient back to their provider with any information that might be useful.  Asking the following about their sleep may be helpful:</a:t>
            </a:r>
          </a:p>
          <a:p>
            <a:pPr marL="628650" lvl="1" indent="-171450">
              <a:buFont typeface="Wingdings" panose="05000000000000000000" pitchFamily="2" charset="2"/>
              <a:buChar char="v"/>
            </a:pPr>
            <a:r>
              <a:rPr lang="en-US">
                <a:latin typeface="Arial"/>
                <a:cs typeface="Arial"/>
              </a:rPr>
              <a:t>Do you wake up with enough energy to do the things that matter the most to you? </a:t>
            </a:r>
            <a:endParaRPr lang="en-US">
              <a:latin typeface="Arial" panose="020B0604020202020204" pitchFamily="34" charset="0"/>
              <a:cs typeface="Arial" panose="020B0604020202020204" pitchFamily="34" charset="0"/>
            </a:endParaRPr>
          </a:p>
          <a:p>
            <a:pPr marL="628650" lvl="1" indent="-171450">
              <a:buFont typeface="Wingdings" panose="05000000000000000000" pitchFamily="2" charset="2"/>
              <a:buChar char="v"/>
            </a:pPr>
            <a:r>
              <a:rPr lang="en-US">
                <a:latin typeface="Arial"/>
                <a:cs typeface="Arial"/>
              </a:rPr>
              <a:t>Do you have sleep issues that don’t have anything to do with tinnitus? (Restless leg, chronic pain, obstructive sleep apnea, PTSD, and nightmares). </a:t>
            </a:r>
            <a:endParaRPr lang="en-US">
              <a:latin typeface="Arial" panose="020B0604020202020204" pitchFamily="34" charset="0"/>
              <a:cs typeface="Arial" panose="020B0604020202020204" pitchFamily="34" charset="0"/>
            </a:endParaRPr>
          </a:p>
          <a:p>
            <a:pPr marL="171450" indent="-171450" eaLnBrk="0" fontAlgn="base" hangingPunct="0">
              <a:spcBef>
                <a:spcPct val="30000"/>
              </a:spcBef>
              <a:spcAft>
                <a:spcPct val="0"/>
              </a:spcAft>
              <a:buFont typeface="Wingdings" panose="05000000000000000000" pitchFamily="2" charset="2"/>
              <a:buChar char="v"/>
              <a:defRPr/>
            </a:pPr>
            <a:r>
              <a:rPr lang="en-US">
                <a:latin typeface="Arial"/>
                <a:cs typeface="Arial"/>
              </a:rPr>
              <a:t>Other conditions may also impact the area they selected. For example, having difficulty with focus may be impacted by hearing loss or PTSD or ADHD. Please check to see if the participant may need to be connected with another provider to be a part of their care team. </a:t>
            </a:r>
            <a:endParaRPr lang="en-US">
              <a:latin typeface="Arial" panose="020B0604020202020204" pitchFamily="34" charset="0"/>
              <a:cs typeface="Arial" panose="020B0604020202020204" pitchFamily="34" charset="0"/>
            </a:endParaRPr>
          </a:p>
          <a:p>
            <a:pPr marL="171450" indent="-171450">
              <a:buFont typeface="Wingdings" panose="05000000000000000000" pitchFamily="2" charset="2"/>
              <a:buChar char="v"/>
            </a:pPr>
            <a:endParaRPr lang="en-US">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28</a:t>
            </a:fld>
            <a:endParaRPr lang="en-US"/>
          </a:p>
        </p:txBody>
      </p:sp>
    </p:spTree>
    <p:extLst>
      <p:ext uri="{BB962C8B-B14F-4D97-AF65-F5344CB8AC3E}">
        <p14:creationId xmlns:p14="http://schemas.microsoft.com/office/powerpoint/2010/main" val="750216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78E786D9-46D2-4C37-89D6-0CF93125BB14}" type="slidenum">
              <a:rPr lang="en-US" smtClean="0"/>
              <a:pPr/>
              <a:t>29</a:t>
            </a:fld>
            <a:endParaRPr lang="en-US"/>
          </a:p>
        </p:txBody>
      </p:sp>
      <p:sp>
        <p:nvSpPr>
          <p:cNvPr id="109571" name="Rectangle 2"/>
          <p:cNvSpPr>
            <a:spLocks noGrp="1" noRot="1" noChangeAspect="1" noChangeArrowheads="1" noTextEdit="1"/>
          </p:cNvSpPr>
          <p:nvPr>
            <p:ph type="sldImg"/>
          </p:nvPr>
        </p:nvSpPr>
        <p:spPr>
          <a:xfrm>
            <a:off x="685800" y="1143000"/>
            <a:ext cx="5486400" cy="3086100"/>
          </a:xfrm>
          <a:ln/>
        </p:spPr>
      </p:sp>
      <p:sp>
        <p:nvSpPr>
          <p:cNvPr id="109572" name="Rectangle 3"/>
          <p:cNvSpPr>
            <a:spLocks noGrp="1" noChangeArrowheads="1"/>
          </p:cNvSpPr>
          <p:nvPr>
            <p:ph type="body" idx="1"/>
          </p:nvPr>
        </p:nvSpPr>
        <p:spPr>
          <a:noFill/>
          <a:ln/>
        </p:spPr>
        <p:txBody>
          <a:bodyPr/>
          <a:lstStyle/>
          <a:p>
            <a:pPr marL="171450" marR="0" lvl="0" indent="-171450" algn="l" defTabSz="931774"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Have participants share one area they would like to focus on. </a:t>
            </a:r>
          </a:p>
          <a:p>
            <a:pPr marL="171450" marR="0" lvl="0" indent="-171450" algn="l" defTabSz="931774"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If a participant lists a hearing problem as the most bothersome tinnitus situation, redirect the participant to choose a tinnitus problem instead.</a:t>
            </a:r>
          </a:p>
          <a:p>
            <a:pPr marL="171450" marR="0" lvl="0" indent="-171450" algn="l" defTabSz="931774"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b="0">
              <a:latin typeface="Arial" panose="020B0604020202020204" pitchFamily="34" charset="0"/>
              <a:cs typeface="Arial" panose="020B0604020202020204" pitchFamily="34" charset="0"/>
            </a:endParaRPr>
          </a:p>
          <a:p>
            <a:pPr marL="0" indent="0" defTabSz="931774">
              <a:buFont typeface="Arial" panose="020B0604020202020204" pitchFamily="34" charset="0"/>
              <a:buNone/>
              <a:defRPr/>
            </a:pPr>
            <a:r>
              <a:rPr lang="en-US" b="0">
                <a:latin typeface="Arial" panose="020B0604020202020204" pitchFamily="34" charset="0"/>
                <a:cs typeface="Arial" panose="020B0604020202020204" pitchFamily="34" charset="0"/>
              </a:rPr>
              <a:t>Instructions for the session</a:t>
            </a:r>
            <a:r>
              <a:rPr lang="en-US" b="1">
                <a:latin typeface="Arial" panose="020B0604020202020204" pitchFamily="34" charset="0"/>
                <a:cs typeface="Arial" panose="020B0604020202020204" pitchFamily="34" charset="0"/>
              </a:rPr>
              <a:t>: </a:t>
            </a:r>
            <a:endParaRPr lang="en-US">
              <a:latin typeface="Arial" panose="020B0604020202020204" pitchFamily="34" charset="0"/>
              <a:cs typeface="Arial" panose="020B0604020202020204" pitchFamily="34" charset="0"/>
            </a:endParaRPr>
          </a:p>
          <a:p>
            <a:pPr marL="171450" indent="-171450" defTabSz="931774">
              <a:buFont typeface="Wingdings" panose="05000000000000000000" pitchFamily="2" charset="2"/>
              <a:buChar char="v"/>
              <a:defRPr/>
            </a:pPr>
            <a:r>
              <a:rPr lang="en-US">
                <a:latin typeface="Arial" panose="020B0604020202020204" pitchFamily="34" charset="0"/>
                <a:cs typeface="Arial" panose="020B0604020202020204" pitchFamily="34" charset="0"/>
              </a:rPr>
              <a:t>Stop here until </a:t>
            </a:r>
            <a:r>
              <a:rPr lang="en-US" b="0" i="0">
                <a:latin typeface="Arial" panose="020B0604020202020204" pitchFamily="34" charset="0"/>
                <a:cs typeface="Arial" panose="020B0604020202020204" pitchFamily="34" charset="0"/>
              </a:rPr>
              <a:t>everyone</a:t>
            </a:r>
            <a:r>
              <a:rPr lang="en-US">
                <a:latin typeface="Arial" panose="020B0604020202020204" pitchFamily="34" charset="0"/>
                <a:cs typeface="Arial" panose="020B0604020202020204" pitchFamily="34" charset="0"/>
              </a:rPr>
              <a:t> has talked about the area they would like to focus on over the next week.</a:t>
            </a:r>
          </a:p>
          <a:p>
            <a:pPr marL="171450" indent="-171450" eaLnBrk="1" hangingPunct="1">
              <a:buFont typeface="Wingdings" panose="05000000000000000000" pitchFamily="2" charset="2"/>
              <a:buChar char="v"/>
            </a:pPr>
            <a:r>
              <a:rPr lang="en-US">
                <a:latin typeface="Arial" panose="020B0604020202020204" pitchFamily="34" charset="0"/>
                <a:cs typeface="Arial" panose="020B0604020202020204" pitchFamily="34" charset="0"/>
              </a:rPr>
              <a:t>Listen carefully to what each participant lists as their area(s) of focus. </a:t>
            </a:r>
          </a:p>
          <a:p>
            <a:pPr marL="171450" lvl="0" indent="-171450" eaLnBrk="1" hangingPunct="1">
              <a:buFont typeface="Wingdings" panose="05000000000000000000" pitchFamily="2" charset="2"/>
              <a:buChar char="v"/>
            </a:pPr>
            <a:r>
              <a:rPr lang="en-US">
                <a:latin typeface="Arial" panose="020B0604020202020204" pitchFamily="34" charset="0"/>
                <a:cs typeface="Arial" panose="020B0604020202020204" pitchFamily="34" charset="0"/>
              </a:rPr>
              <a:t>Occasionally some participants will report some version of “I want to hear better” or “some sounds make my tinnitus louder” as their most bothersome situation. These participants are usually hoping to find a way to either hear better or prevent sounds from making their tinnitus worse. This cannot be accomplished through use of a sound plan. In these cases, you have a couple of options: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latin typeface="Arial" panose="020B0604020202020204" pitchFamily="34" charset="0"/>
                <a:cs typeface="Arial" panose="020B0604020202020204" pitchFamily="34" charset="0"/>
              </a:rPr>
              <a:t>Screen for hearing issues; see Part B of the Tinnitus and Hearing Survey;</a:t>
            </a:r>
          </a:p>
          <a:p>
            <a:pPr marL="628650" lvl="1" indent="-171450" eaLnBrk="1" hangingPunct="1">
              <a:buFont typeface="Wingdings" panose="05000000000000000000" pitchFamily="2" charset="2"/>
              <a:buChar char="v"/>
            </a:pPr>
            <a:r>
              <a:rPr lang="en-US">
                <a:latin typeface="Arial" panose="020B0604020202020204" pitchFamily="34" charset="0"/>
                <a:cs typeface="Arial" panose="020B0604020202020204" pitchFamily="34" charset="0"/>
              </a:rPr>
              <a:t>Screen for sound tolerance issues; see Part C of the Tinnitus and Hearing Survey;</a:t>
            </a:r>
          </a:p>
          <a:p>
            <a:pPr marL="628650" lvl="1" indent="-171450" eaLnBrk="1" hangingPunct="1">
              <a:buFont typeface="Wingdings" panose="05000000000000000000" pitchFamily="2" charset="2"/>
              <a:buChar char="v"/>
            </a:pPr>
            <a:r>
              <a:rPr lang="en-US">
                <a:latin typeface="Arial" panose="020B0604020202020204" pitchFamily="34" charset="0"/>
                <a:cs typeface="Arial" panose="020B0604020202020204" pitchFamily="34" charset="0"/>
              </a:rPr>
              <a:t>Redirect the participant to choose an area when the tinnitus itself is a problem.</a:t>
            </a:r>
          </a:p>
          <a:p>
            <a:pPr eaLnBrk="1" hangingPunct="1"/>
            <a:endParaRPr lang="en-US"/>
          </a:p>
        </p:txBody>
      </p:sp>
    </p:spTree>
    <p:extLst>
      <p:ext uri="{BB962C8B-B14F-4D97-AF65-F5344CB8AC3E}">
        <p14:creationId xmlns:p14="http://schemas.microsoft.com/office/powerpoint/2010/main" val="19901519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This is the form the participants will use to develop a plan to use sound to live better with tinnitus.</a:t>
            </a:r>
            <a:endParaRPr lang="en-US" b="1"/>
          </a:p>
          <a:p>
            <a:pPr marL="171450" indent="-171450">
              <a:buFont typeface="Wingdings" panose="05000000000000000000" pitchFamily="2" charset="2"/>
              <a:buChar char="v"/>
            </a:pPr>
            <a:endParaRPr lang="en-US" b="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b="0"/>
              <a:t>Instructions for the session: </a:t>
            </a:r>
          </a:p>
          <a:p>
            <a:pPr marL="171450" lvl="0" indent="-171450">
              <a:buFont typeface="Wingdings" panose="05000000000000000000" pitchFamily="2" charset="2"/>
              <a:buChar char="v"/>
            </a:pPr>
            <a:r>
              <a:rPr lang="en-US" b="0"/>
              <a:t>Some may already have sounds that they like, “old faithful” sounds.</a:t>
            </a:r>
          </a:p>
          <a:p>
            <a:pPr marL="171450" lvl="0" indent="-171450">
              <a:buFont typeface="Wingdings" panose="05000000000000000000" pitchFamily="2" charset="2"/>
              <a:buChar char="v"/>
            </a:pPr>
            <a:r>
              <a:rPr lang="en-US" b="0"/>
              <a:t>Some may have no experience using sound to live better with tinnitus.</a:t>
            </a:r>
          </a:p>
          <a:p>
            <a:pPr marL="171450" lvl="0" indent="-171450">
              <a:buFont typeface="Wingdings" panose="05000000000000000000" pitchFamily="2" charset="2"/>
              <a:buChar char="v"/>
            </a:pPr>
            <a:r>
              <a:rPr lang="en-US" b="0"/>
              <a:t>Encourage discovery of a variety of sounds. </a:t>
            </a:r>
          </a:p>
          <a:p>
            <a:pPr marL="171450" lvl="0" indent="-171450">
              <a:buFont typeface="Wingdings" panose="05000000000000000000" pitchFamily="2" charset="2"/>
              <a:buChar char="v"/>
            </a:pPr>
            <a:r>
              <a:rPr lang="en-US"/>
              <a:t>Encourage participants to keep an open mind; it is about experimenting with new or different sounds.</a:t>
            </a:r>
            <a:endParaRPr lang="en-US" b="0"/>
          </a:p>
          <a:p>
            <a:pPr marL="171450" lvl="0" indent="-171450">
              <a:buFont typeface="Wingdings" panose="05000000000000000000" pitchFamily="2" charset="2"/>
              <a:buChar char="v"/>
            </a:pPr>
            <a:r>
              <a:rPr lang="en-US" b="0"/>
              <a:t>For those who don’t like any sound at all, follow up regarding sound tolerance issues. </a:t>
            </a:r>
          </a:p>
          <a:p>
            <a:pPr marL="171450" lvl="0" indent="-171450">
              <a:buFont typeface="Wingdings" panose="05000000000000000000" pitchFamily="2" charset="2"/>
              <a:buChar char="v"/>
            </a:pPr>
            <a:r>
              <a:rPr lang="en-US"/>
              <a:t>Caution about volume: not trying to match, cover, or make tinnitus disappear.</a:t>
            </a:r>
          </a:p>
          <a:p>
            <a:pPr marL="171450" lvl="0" indent="-171450">
              <a:buFont typeface="Wingdings" panose="05000000000000000000" pitchFamily="2" charset="2"/>
              <a:buChar char="v"/>
            </a:pPr>
            <a:r>
              <a:rPr lang="en-US"/>
              <a:t>Keep volume from low to comfortable, not loud.</a:t>
            </a:r>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30</a:t>
            </a:fld>
            <a:endParaRPr lang="en-US"/>
          </a:p>
        </p:txBody>
      </p:sp>
    </p:spTree>
    <p:extLst>
      <p:ext uri="{BB962C8B-B14F-4D97-AF65-F5344CB8AC3E}">
        <p14:creationId xmlns:p14="http://schemas.microsoft.com/office/powerpoint/2010/main" val="23773577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At this point you will ask the participants to write the situation </a:t>
            </a:r>
            <a:r>
              <a:rPr lang="en-US" sz="1200">
                <a:solidFill>
                  <a:srgbClr val="003F72"/>
                </a:solidFill>
                <a:latin typeface="Arial" panose="020B0604020202020204" pitchFamily="34" charset="0"/>
                <a:cs typeface="Arial" panose="020B0604020202020204" pitchFamily="34" charset="0"/>
              </a:rPr>
              <a:t>from the COSI-PTM 2.0 on their sound plan worksheet.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b="1"/>
          </a:p>
          <a:p>
            <a:r>
              <a:rPr lang="en-US" b="1"/>
              <a:t> </a:t>
            </a:r>
            <a:endParaRPr lang="en-US"/>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31</a:t>
            </a:fld>
            <a:endParaRPr lang="en-US"/>
          </a:p>
        </p:txBody>
      </p:sp>
    </p:spTree>
    <p:extLst>
      <p:ext uri="{BB962C8B-B14F-4D97-AF65-F5344CB8AC3E}">
        <p14:creationId xmlns:p14="http://schemas.microsoft.com/office/powerpoint/2010/main" val="14538093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lvl="0" indent="-171450">
              <a:buFont typeface="Wingdings" panose="05000000000000000000" pitchFamily="2" charset="2"/>
              <a:buChar char="v"/>
            </a:pPr>
            <a:r>
              <a:rPr lang="en-US" sz="1800" b="0">
                <a:solidFill>
                  <a:srgbClr val="C00000"/>
                </a:solidFill>
              </a:rPr>
              <a:t>Introduce three type of sound to the participants</a:t>
            </a:r>
            <a:endParaRPr lang="en-US" sz="1200" b="0">
              <a:solidFill>
                <a:srgbClr val="FFC000"/>
              </a:solidFill>
              <a:effectLst/>
              <a:latin typeface="+mn-lt"/>
              <a:ea typeface="+mn-ea"/>
            </a:endParaRPr>
          </a:p>
          <a:p>
            <a:pPr marL="628650" lvl="1" indent="-171450">
              <a:buFont typeface="Wingdings" panose="05000000000000000000" pitchFamily="2" charset="2"/>
              <a:buChar char="v"/>
            </a:pPr>
            <a:r>
              <a:rPr lang="en-US" sz="1800" b="0">
                <a:effectLst/>
                <a:latin typeface="Calibri" panose="020F0502020204030204" pitchFamily="34" charset="0"/>
                <a:ea typeface="Times New Roman" panose="02020603050405020304" pitchFamily="18" charset="0"/>
              </a:rPr>
              <a:t>soothing sound to help the person feel more comfortable, calm and relaxed</a:t>
            </a:r>
            <a:endParaRPr lang="en-US" sz="1800" b="0">
              <a:effectLst/>
              <a:latin typeface="Times New Roman" panose="02020603050405020304" pitchFamily="18" charset="0"/>
              <a:ea typeface="Times New Roman" panose="02020603050405020304" pitchFamily="18" charset="0"/>
            </a:endParaRPr>
          </a:p>
          <a:p>
            <a:pPr marL="628650" lvl="1" indent="-171450">
              <a:buFont typeface="Wingdings" panose="05000000000000000000" pitchFamily="2" charset="2"/>
              <a:buChar char="v"/>
            </a:pPr>
            <a:r>
              <a:rPr lang="en-US" sz="1800" b="0">
                <a:effectLst/>
                <a:latin typeface="Calibri" panose="020F0502020204030204" pitchFamily="34" charset="0"/>
                <a:ea typeface="Times New Roman" panose="02020603050405020304" pitchFamily="18" charset="0"/>
              </a:rPr>
              <a:t>background sound to enrich their environment with sound</a:t>
            </a:r>
            <a:endParaRPr lang="en-US" sz="1800" b="0">
              <a:effectLst/>
              <a:latin typeface="Times New Roman" panose="02020603050405020304" pitchFamily="18" charset="0"/>
              <a:ea typeface="Times New Roman" panose="02020603050405020304" pitchFamily="18" charset="0"/>
            </a:endParaRPr>
          </a:p>
          <a:p>
            <a:pPr marL="628650" lvl="1" indent="-171450">
              <a:buFont typeface="Wingdings" panose="05000000000000000000" pitchFamily="2" charset="2"/>
              <a:buChar char="v"/>
            </a:pPr>
            <a:r>
              <a:rPr lang="en-US" sz="1800" b="0">
                <a:effectLst/>
                <a:latin typeface="Calibri" panose="020F0502020204030204" pitchFamily="34" charset="0"/>
                <a:ea typeface="Times New Roman" panose="02020603050405020304" pitchFamily="18" charset="0"/>
              </a:rPr>
              <a:t>interesting sound to shift their attention</a:t>
            </a:r>
          </a:p>
          <a:p>
            <a:pPr marL="171450" marR="0" lvl="0" indent="-171450">
              <a:buFont typeface="Wingdings" panose="05000000000000000000" pitchFamily="2" charset="2"/>
              <a:buChar char="v"/>
            </a:pPr>
            <a:r>
              <a:rPr lang="en-US" b="0">
                <a:solidFill>
                  <a:srgbClr val="C00000"/>
                </a:solidFill>
              </a:rPr>
              <a:t>As you discuss using sound, encourage participants to focus on how sound makes them feel or how sound will help them do what they want to do. Avoid focusing on the way sound impacts tinnitus. </a:t>
            </a:r>
            <a:endParaRPr lang="en-US" sz="1200" b="0">
              <a:solidFill>
                <a:srgbClr val="FFC000"/>
              </a:solidFill>
            </a:endParaRPr>
          </a:p>
          <a:p>
            <a:pPr marL="0" lvl="0" indent="0">
              <a:buFont typeface="Arial" panose="020B0604020202020204" pitchFamily="34" charset="0"/>
              <a:buNone/>
            </a:pPr>
            <a:endParaRPr lang="en-US" b="1">
              <a:solidFill>
                <a:srgbClr val="C00000"/>
              </a:solidFill>
            </a:endParaRPr>
          </a:p>
          <a:p>
            <a:pPr marL="0" lvl="0" indent="0">
              <a:buFont typeface="Arial" panose="020B0604020202020204" pitchFamily="34" charset="0"/>
              <a:buNone/>
            </a:pPr>
            <a:r>
              <a:rPr lang="en-US" b="0">
                <a:solidFill>
                  <a:srgbClr val="C00000"/>
                </a:solidFill>
              </a:rPr>
              <a:t>Instructions for the session:</a:t>
            </a:r>
          </a:p>
          <a:p>
            <a:pPr marL="171450" lvl="0" indent="-171450">
              <a:buFont typeface="Wingdings" panose="05000000000000000000" pitchFamily="2" charset="2"/>
              <a:buChar char="v"/>
            </a:pPr>
            <a:r>
              <a:rPr lang="en-US" b="0">
                <a:solidFill>
                  <a:srgbClr val="C00000"/>
                </a:solidFill>
              </a:rPr>
              <a:t>Remind participants to use a comfortable level of sound.</a:t>
            </a:r>
          </a:p>
          <a:p>
            <a:pPr marL="171450" lvl="0" indent="-171450">
              <a:buFont typeface="Wingdings" panose="05000000000000000000" pitchFamily="2" charset="2"/>
              <a:buChar char="v"/>
            </a:pPr>
            <a:r>
              <a:rPr lang="en-US" sz="1200" b="0">
                <a:solidFill>
                  <a:srgbClr val="C00000"/>
                </a:solidFill>
              </a:rPr>
              <a:t>Ask: </a:t>
            </a:r>
            <a:r>
              <a:rPr lang="en-US" sz="1200">
                <a:solidFill>
                  <a:srgbClr val="FFC000"/>
                </a:solidFill>
              </a:rPr>
              <a:t>Is anyone already using sound? What kind? How are you using it?</a:t>
            </a:r>
            <a:endParaRPr lang="en-US" b="1">
              <a:solidFill>
                <a:srgbClr val="C00000"/>
              </a:solidFil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solidFill>
                  <a:srgbClr val="C00000"/>
                </a:solidFill>
              </a:rPr>
              <a:t>Encourage participants to try different sounds. Also alert them that their choice of sound may vary depending on many factors: time of day, activity, how they feel, what are they trying to do- whether sleep or relax, work, concentrate, etc.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solidFill>
                  <a:srgbClr val="C00000"/>
                </a:solidFill>
              </a:rPr>
              <a:t>It is good to have a variety of sounds and create a contingency plan for when not at home, like when on vacation, driving, at work, at a hotel, when power goes out, etc.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a:t>Encourage participants to use sound they like. </a:t>
            </a:r>
            <a:r>
              <a:rPr lang="en-US" b="0"/>
              <a:t>Listening to sounds that are enjoyable and meaningful can help.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Sometimes people think sound “doesn’t work” for them because they can’t cover up their tinnitus comfortably. The purpose of using sound is not to cover tinnitus or make it go away. The purpose is to live more comfortably with tinnitus. Searching for ways to “avoid, quiet or cancel out” tinnitus makes some people feel worse.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2400">
                <a:solidFill>
                  <a:srgbClr val="FFFFFF"/>
                </a:solidFill>
                <a:latin typeface="Arial"/>
              </a:rPr>
              <a:t>Using sound will not help with hearing problems.</a:t>
            </a:r>
          </a:p>
          <a:p>
            <a:pPr marL="171450" marR="0" lvl="0" indent="-171450" algn="l" defTabSz="1724527"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t>Some Veterans may need to go at a slower pace (not ready to make a sound plan, sound tolerance problems that interfere with participation, etc.). In those cases, consider working with that Veteran one-on-one so that they can progress at their own speed. </a:t>
            </a:r>
          </a:p>
          <a:p>
            <a:pPr defTabSz="1724527">
              <a:defRPr/>
            </a:pPr>
            <a:endParaRPr lang="en-US"/>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32</a:t>
            </a:fld>
            <a:endParaRPr lang="en-US"/>
          </a:p>
        </p:txBody>
      </p:sp>
    </p:spTree>
    <p:extLst>
      <p:ext uri="{BB962C8B-B14F-4D97-AF65-F5344CB8AC3E}">
        <p14:creationId xmlns:p14="http://schemas.microsoft.com/office/powerpoint/2010/main" val="2658198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Wingdings" panose="05000000000000000000" pitchFamily="2" charset="2"/>
              <a:buChar char="v"/>
              <a:defRPr/>
            </a:pPr>
            <a:r>
              <a:rPr lang="en-US" sz="1200" kern="1200">
                <a:solidFill>
                  <a:srgbClr val="000000"/>
                </a:solidFill>
                <a:effectLst/>
                <a:latin typeface="Arial" panose="020B0604020202020204" pitchFamily="34" charset="0"/>
                <a:ea typeface="Times New Roman" panose="02020603050405020304" pitchFamily="18" charset="0"/>
              </a:rPr>
              <a:t>Discuss with the participants that different sounds can be used to live better with tinnitus.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800" b="0">
                <a:solidFill>
                  <a:srgbClr val="1E53A3"/>
                </a:solidFill>
                <a:effectLst/>
                <a:latin typeface="Calibri" panose="020F0502020204030204" pitchFamily="34" charset="0"/>
                <a:ea typeface="Calibri" panose="020F0502020204030204" pitchFamily="34" charset="0"/>
                <a:cs typeface="Times New Roman" panose="02020603050405020304" pitchFamily="18" charset="0"/>
              </a:rPr>
              <a:t>Feel free to use this slide to discuss the overlap of the types of sound. The discussion can help solidify the concept for participants. A single sound might impact people in more than one way. For example, listening to music might be both interesting and soothing to the person listening. </a:t>
            </a:r>
          </a:p>
          <a:p>
            <a:pPr marL="285750" indent="-285750">
              <a:buFont typeface="Wingdings" panose="05000000000000000000" pitchFamily="2" charset="2"/>
              <a:buChar char="v"/>
              <a:defRPr/>
            </a:pPr>
            <a:r>
              <a:rPr lang="en-US" sz="1800" b="0">
                <a:solidFill>
                  <a:srgbClr val="1E53A3"/>
                </a:solidFill>
                <a:effectLst/>
                <a:latin typeface="Calibri" panose="020F0502020204030204" pitchFamily="34" charset="0"/>
                <a:ea typeface="Calibri" panose="020F0502020204030204" pitchFamily="34" charset="0"/>
                <a:cs typeface="Times New Roman" panose="02020603050405020304" pitchFamily="18" charset="0"/>
              </a:rPr>
              <a:t>The purpose of discussing types of sound is to:</a:t>
            </a:r>
          </a:p>
          <a:p>
            <a:pPr marL="914400" lvl="1" indent="-457200" rtl="0">
              <a:buFont typeface="Wingdings" panose="05000000000000000000" pitchFamily="2" charset="2"/>
              <a:buChar char="v"/>
            </a:pPr>
            <a:r>
              <a:rPr lang="en-US" sz="1800" b="0">
                <a:solidFill>
                  <a:srgbClr val="1E53A3"/>
                </a:solidFill>
                <a:effectLst/>
                <a:latin typeface="Calibri" panose="020F0502020204030204" pitchFamily="34" charset="0"/>
                <a:ea typeface="Calibri" panose="020F0502020204030204" pitchFamily="34" charset="0"/>
                <a:cs typeface="Times New Roman" panose="02020603050405020304" pitchFamily="18" charset="0"/>
              </a:rPr>
              <a:t>Avoid the “masking” mindset and to guide participants towards realistic expectations for using sound. </a:t>
            </a:r>
          </a:p>
          <a:p>
            <a:pPr marL="914400" lvl="1" indent="-457200" rtl="0">
              <a:buFont typeface="Wingdings" panose="05000000000000000000" pitchFamily="2" charset="2"/>
              <a:buChar char="v"/>
            </a:pPr>
            <a:r>
              <a:rPr lang="en-US" sz="1800" b="0">
                <a:solidFill>
                  <a:srgbClr val="1E53A3"/>
                </a:solidFill>
                <a:effectLst/>
                <a:latin typeface="Calibri" panose="020F0502020204030204" pitchFamily="34" charset="0"/>
                <a:ea typeface="Calibri" panose="020F0502020204030204" pitchFamily="34" charset="0"/>
                <a:cs typeface="Times New Roman" panose="02020603050405020304" pitchFamily="18" charset="0"/>
              </a:rPr>
              <a:t>Provide a framework for participants to generate their own ideas for sounds they would like to try.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800" b="0">
                <a:solidFill>
                  <a:srgbClr val="1E53A3"/>
                </a:solidFill>
                <a:effectLst/>
                <a:latin typeface="Calibri" panose="020F0502020204030204" pitchFamily="34" charset="0"/>
                <a:ea typeface="Calibri" panose="020F0502020204030204" pitchFamily="34" charset="0"/>
                <a:cs typeface="Times New Roman" panose="02020603050405020304" pitchFamily="18" charset="0"/>
              </a:rPr>
              <a:t>Regardless of the type of sound, the purpose is to help the person improve quality of life with tinnitus. </a:t>
            </a:r>
          </a:p>
          <a:p>
            <a:pPr marL="285750" indent="-285750">
              <a:buFont typeface="Wingdings" panose="05000000000000000000" pitchFamily="2" charset="2"/>
              <a:buChar char="v"/>
              <a:defRPr/>
            </a:pPr>
            <a:endParaRPr lang="en-US" sz="2800" b="0">
              <a:solidFill>
                <a:srgbClr val="1E53A3"/>
              </a:solidFill>
              <a:effectLst/>
              <a:latin typeface="Calibri" panose="020F0502020204030204" pitchFamily="34" charset="0"/>
              <a:ea typeface="Calibri" panose="020F0502020204030204" pitchFamily="34" charset="0"/>
              <a:cs typeface="Times New Roman" panose="02020603050405020304" pitchFamily="18" charset="0"/>
            </a:endParaRPr>
          </a:p>
          <a:p>
            <a:pPr rtl="0">
              <a:buFontTx/>
              <a:buNone/>
            </a:pPr>
            <a:endParaRPr lang="en-US" sz="2800" b="1">
              <a:effectLst/>
            </a:endParaRPr>
          </a:p>
          <a:p>
            <a:pPr rtl="0">
              <a:buFontTx/>
              <a:buNone/>
            </a:pPr>
            <a:endParaRPr lang="en-US" sz="2800" b="1">
              <a:effectLst/>
            </a:endParaRPr>
          </a:p>
          <a:p>
            <a:pPr rtl="0">
              <a:buFontTx/>
              <a:buNone/>
            </a:pPr>
            <a:endParaRPr lang="en-US" sz="2800" b="1">
              <a:effectLst/>
            </a:endParaRPr>
          </a:p>
        </p:txBody>
      </p:sp>
      <p:sp>
        <p:nvSpPr>
          <p:cNvPr id="4" name="Slide Number Placeholder 3"/>
          <p:cNvSpPr>
            <a:spLocks noGrp="1"/>
          </p:cNvSpPr>
          <p:nvPr>
            <p:ph type="sldNum" sz="quarter" idx="5"/>
          </p:nvPr>
        </p:nvSpPr>
        <p:spPr/>
        <p:txBody>
          <a:bodyPr/>
          <a:lstStyle/>
          <a:p>
            <a:fld id="{69F64CCD-C55C-8D46-83BC-95C89C7AD24D}" type="slidenum">
              <a:rPr lang="en-US" smtClean="0"/>
              <a:t>33</a:t>
            </a:fld>
            <a:endParaRPr lang="en-US"/>
          </a:p>
        </p:txBody>
      </p:sp>
    </p:spTree>
    <p:extLst>
      <p:ext uri="{BB962C8B-B14F-4D97-AF65-F5344CB8AC3E}">
        <p14:creationId xmlns:p14="http://schemas.microsoft.com/office/powerpoint/2010/main" val="3404044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a:latin typeface="Arial" panose="020B0604020202020204" pitchFamily="34" charset="0"/>
                <a:cs typeface="Arial" panose="020B0604020202020204" pitchFamily="34" charset="0"/>
              </a:rPr>
              <a:t>You may find it helpful to remind everyone to practice virtual etiquette to keep the session on schedule and avoid any disruption.</a:t>
            </a:r>
            <a:endParaRPr lang="en-US" sz="1200" b="1">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3</a:t>
            </a:fld>
            <a:endParaRPr lang="en-US"/>
          </a:p>
        </p:txBody>
      </p:sp>
    </p:spTree>
    <p:extLst>
      <p:ext uri="{BB962C8B-B14F-4D97-AF65-F5344CB8AC3E}">
        <p14:creationId xmlns:p14="http://schemas.microsoft.com/office/powerpoint/2010/main" val="5018042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t>Orient the participant to the soothing sound section of the worksheet</a:t>
            </a:r>
          </a:p>
          <a:p>
            <a:endParaRPr lang="en-US" b="0"/>
          </a:p>
          <a:p>
            <a:pPr marL="171450" lvl="0" indent="-171450">
              <a:buFont typeface="Wingdings" panose="05000000000000000000" pitchFamily="2" charset="2"/>
              <a:buChar char="v"/>
            </a:pPr>
            <a:endParaRPr lang="en-US" b="1"/>
          </a:p>
        </p:txBody>
      </p:sp>
      <p:sp>
        <p:nvSpPr>
          <p:cNvPr id="4" name="Slide Number Placeholder 3"/>
          <p:cNvSpPr>
            <a:spLocks noGrp="1"/>
          </p:cNvSpPr>
          <p:nvPr>
            <p:ph type="sldNum" sz="quarter" idx="5"/>
          </p:nvPr>
        </p:nvSpPr>
        <p:spPr/>
        <p:txBody>
          <a:bodyPr/>
          <a:lstStyle/>
          <a:p>
            <a:fld id="{69F64CCD-C55C-8D46-83BC-95C89C7AD24D}" type="slidenum">
              <a:rPr lang="en-US" smtClean="0"/>
              <a:t>34</a:t>
            </a:fld>
            <a:endParaRPr lang="en-US"/>
          </a:p>
        </p:txBody>
      </p:sp>
    </p:spTree>
    <p:extLst>
      <p:ext uri="{BB962C8B-B14F-4D97-AF65-F5344CB8AC3E}">
        <p14:creationId xmlns:p14="http://schemas.microsoft.com/office/powerpoint/2010/main" val="10421504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t>Use this slide to explain what soothing sound is and how and when can it help.</a:t>
            </a:r>
          </a:p>
        </p:txBody>
      </p:sp>
      <p:sp>
        <p:nvSpPr>
          <p:cNvPr id="4" name="Slide Number Placeholder 3"/>
          <p:cNvSpPr>
            <a:spLocks noGrp="1"/>
          </p:cNvSpPr>
          <p:nvPr>
            <p:ph type="sldNum" sz="quarter" idx="5"/>
          </p:nvPr>
        </p:nvSpPr>
        <p:spPr/>
        <p:txBody>
          <a:bodyPr/>
          <a:lstStyle/>
          <a:p>
            <a:fld id="{69F64CCD-C55C-8D46-83BC-95C89C7AD24D}" type="slidenum">
              <a:rPr lang="en-US" smtClean="0"/>
              <a:t>35</a:t>
            </a:fld>
            <a:endParaRPr lang="en-US"/>
          </a:p>
        </p:txBody>
      </p:sp>
    </p:spTree>
    <p:extLst>
      <p:ext uri="{BB962C8B-B14F-4D97-AF65-F5344CB8AC3E}">
        <p14:creationId xmlns:p14="http://schemas.microsoft.com/office/powerpoint/2010/main" val="233289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cs typeface="Calibri"/>
              </a:rPr>
              <a:t>Walk participant through these examples of sounds that are soothing for a lot of people. </a:t>
            </a:r>
          </a:p>
          <a:p>
            <a:pPr marL="171450" indent="-171450">
              <a:buFont typeface="Wingdings" panose="05000000000000000000" pitchFamily="2" charset="2"/>
              <a:buChar char="v"/>
            </a:pPr>
            <a:r>
              <a:rPr lang="en-US" b="0">
                <a:cs typeface="Calibri"/>
              </a:rPr>
              <a:t>These are examples to get ideas flowing; your participants may use some or none of these. </a:t>
            </a:r>
          </a:p>
          <a:p>
            <a:pPr marL="171450" indent="-171450">
              <a:buFont typeface="Wingdings" panose="05000000000000000000" pitchFamily="2" charset="2"/>
              <a:buChar char="v"/>
            </a:pPr>
            <a:r>
              <a:rPr lang="en-US" b="0">
                <a:cs typeface="Calibri"/>
              </a:rPr>
              <a:t>Remind participants that soothing sound can be recorded or can be live in their environment. </a:t>
            </a:r>
          </a:p>
          <a:p>
            <a:pPr marL="171450" indent="-171450">
              <a:buFont typeface="Wingdings" panose="05000000000000000000" pitchFamily="2" charset="2"/>
              <a:buChar char="v"/>
            </a:pPr>
            <a:endParaRPr lang="en-US" b="0"/>
          </a:p>
          <a:p>
            <a:r>
              <a:rPr lang="en-US" b="0"/>
              <a:t>Instructions for the session: </a:t>
            </a:r>
          </a:p>
          <a:p>
            <a:pPr marL="171450" indent="-171450">
              <a:buFont typeface="Wingdings" panose="05000000000000000000" pitchFamily="2" charset="2"/>
              <a:buChar char="v"/>
            </a:pPr>
            <a:r>
              <a:rPr lang="en-US"/>
              <a:t>Sound can be from the environment, music or speech </a:t>
            </a:r>
          </a:p>
          <a:p>
            <a:pPr marL="174708" indent="-174708">
              <a:buFont typeface="Wingdings" panose="05000000000000000000" pitchFamily="2" charset="2"/>
              <a:buChar char="v"/>
            </a:pPr>
            <a:r>
              <a:rPr lang="en-US"/>
              <a:t>Maybe prompt some who can’t think of a soothing sound to try to think of a sound that they associate with a relaxing memory. </a:t>
            </a:r>
          </a:p>
          <a:p>
            <a:endParaRPr lang="en-US"/>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36</a:t>
            </a:fld>
            <a:endParaRPr lang="en-US"/>
          </a:p>
        </p:txBody>
      </p:sp>
    </p:spTree>
    <p:extLst>
      <p:ext uri="{BB962C8B-B14F-4D97-AF65-F5344CB8AC3E}">
        <p14:creationId xmlns:p14="http://schemas.microsoft.com/office/powerpoint/2010/main" val="30575915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t>Use the slide to give participants some experience with paying attention to whether a sound is soothing for them.</a:t>
            </a:r>
          </a:p>
          <a:p>
            <a:pPr marL="171450" indent="-171450">
              <a:buFont typeface="Wingdings" panose="05000000000000000000" pitchFamily="2" charset="2"/>
              <a:buChar char="v"/>
            </a:pPr>
            <a:r>
              <a:rPr lang="en-US" b="0"/>
              <a:t>If unable to use a sound for this activity, ask participants to share ideas of sounds that are soothing to them. </a:t>
            </a:r>
          </a:p>
          <a:p>
            <a:endParaRPr lang="en-US" b="1"/>
          </a:p>
          <a:p>
            <a:r>
              <a:rPr lang="en-US" b="0"/>
              <a:t>Instructions for the session</a:t>
            </a:r>
            <a:r>
              <a:rPr lang="en-US" b="1"/>
              <a:t>: </a:t>
            </a:r>
          </a:p>
          <a:p>
            <a:pPr marL="171450" indent="-171450">
              <a:buFont typeface="Wingdings" panose="05000000000000000000" pitchFamily="2" charset="2"/>
              <a:buChar char="v"/>
            </a:pPr>
            <a:r>
              <a:rPr lang="en-US"/>
              <a:t>Encourage the participants to try more than one sound including sounds they may not have thought would be soothing. Keep an open mind. </a:t>
            </a:r>
          </a:p>
          <a:p>
            <a:pPr marL="171450" indent="-171450">
              <a:buFont typeface="Wingdings" panose="05000000000000000000" pitchFamily="2" charset="2"/>
              <a:buChar char="v"/>
            </a:pPr>
            <a:r>
              <a:rPr lang="en-US"/>
              <a:t>Ask: “Which sounds do you think will make you feel calmer and relaxed?” And let them discuss. </a:t>
            </a:r>
          </a:p>
          <a:p>
            <a:pPr marL="171450" indent="-171450">
              <a:buFont typeface="Wingdings" panose="05000000000000000000" pitchFamily="2" charset="2"/>
              <a:buChar char="v"/>
            </a:pPr>
            <a:r>
              <a:rPr lang="en-US"/>
              <a:t>If unable to use a sound for this activity, ask participants to share ideas of sounds that are soothing to them. </a:t>
            </a:r>
          </a:p>
          <a:p>
            <a:pPr marL="171450" indent="-171450">
              <a:buFont typeface="Wingdings" panose="05000000000000000000" pitchFamily="2" charset="2"/>
              <a:buChar char="v"/>
            </a:pPr>
            <a:r>
              <a:rPr lang="en-US"/>
              <a:t>If they don’t have ideas, or if you can’t play a sound for them, then provide some examples.</a:t>
            </a:r>
          </a:p>
          <a:p>
            <a:pPr marL="171450" indent="-171450">
              <a:buFont typeface="Wingdings" panose="05000000000000000000" pitchFamily="2" charset="2"/>
              <a:buChar char="v"/>
            </a:pPr>
            <a:r>
              <a:rPr lang="en-US"/>
              <a:t>Beware of volume: advise the participants to adjust the volume until they find the level that is most soothing to them (from low to comfortable level, but not loud).</a:t>
            </a:r>
          </a:p>
          <a:p>
            <a:pPr marL="0" indent="0">
              <a:buFont typeface="Wingdings" panose="05000000000000000000" pitchFamily="2" charset="2"/>
              <a:buNone/>
            </a:pPr>
            <a:endParaRPr lang="en-US"/>
          </a:p>
          <a:p>
            <a:r>
              <a:rPr lang="en-US" b="0"/>
              <a:t>Notes for the provider: </a:t>
            </a:r>
          </a:p>
          <a:p>
            <a:pPr marL="171450" indent="-171450">
              <a:buFont typeface="Wingdings" panose="05000000000000000000" pitchFamily="2" charset="2"/>
              <a:buChar char="v"/>
            </a:pPr>
            <a:r>
              <a:rPr lang="en-US"/>
              <a:t>When people in a group react very differently to the same sound, acknowledge that some sounds may be more helpful than others. It is up to each person to find the sounds that are helpful to them. Point out that it takes time, trial and error. </a:t>
            </a:r>
          </a:p>
          <a:p>
            <a:pPr marL="171450" indent="-171450">
              <a:buFont typeface="Wingdings" panose="05000000000000000000" pitchFamily="2" charset="2"/>
              <a:buChar char="v"/>
            </a:pPr>
            <a:r>
              <a:rPr lang="en-US"/>
              <a:t>Playing a sound for this activity, might not work as well for virtual groups. Provider might ask: Which sounds make you feel calm and relaxed? </a:t>
            </a:r>
          </a:p>
          <a:p>
            <a:pPr marL="171450" indent="-171450">
              <a:buFont typeface="Wingdings" panose="05000000000000000000" pitchFamily="2" charset="2"/>
              <a:buChar char="v"/>
            </a:pPr>
            <a:r>
              <a:rPr lang="en-US"/>
              <a:t>Let group members share their experiences using soothing sounds if they are already successful with them. If they don’t have ideas, say: “Look at some examples in the handouts”. </a:t>
            </a:r>
          </a:p>
          <a:p>
            <a:pPr marL="171450" indent="-171450">
              <a:buFont typeface="Wingdings" panose="05000000000000000000" pitchFamily="2" charset="2"/>
              <a:buChar char="v"/>
            </a:pPr>
            <a:r>
              <a:rPr lang="en-US"/>
              <a:t>Use your discretion when sharing sound. Some Veterans may not be able to hear it, or they aren’t wearing their hearing aids, etc. </a:t>
            </a:r>
          </a:p>
          <a:p>
            <a:endParaRPr lang="en-US" b="1" u="sng"/>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37</a:t>
            </a:fld>
            <a:endParaRPr lang="en-US"/>
          </a:p>
        </p:txBody>
      </p:sp>
    </p:spTree>
    <p:extLst>
      <p:ext uri="{BB962C8B-B14F-4D97-AF65-F5344CB8AC3E}">
        <p14:creationId xmlns:p14="http://schemas.microsoft.com/office/powerpoint/2010/main" val="2558568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Use this slide to emphasize that soothing sound preferences will vary from person to person. </a:t>
            </a:r>
          </a:p>
          <a:p>
            <a:endParaRPr lang="en-US" b="1"/>
          </a:p>
          <a:p>
            <a:r>
              <a:rPr lang="en-US" b="1"/>
              <a:t> </a:t>
            </a:r>
            <a:r>
              <a:rPr lang="en-US" b="0"/>
              <a:t>Instructions for the session: </a:t>
            </a:r>
          </a:p>
          <a:p>
            <a:pPr marL="171450" indent="-171450">
              <a:buFont typeface="Wingdings" panose="05000000000000000000" pitchFamily="2" charset="2"/>
              <a:buChar char="v"/>
            </a:pPr>
            <a:r>
              <a:rPr lang="en-US"/>
              <a:t>If not demonstrating sounds, adjust the wording of the first bullet point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t>Explain that some sounds may be more soothing to some people and less soothing to others.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t>Provide an example: “</a:t>
            </a:r>
            <a:r>
              <a:rPr lang="en-US" b="0">
                <a:cs typeface="Calibri"/>
              </a:rPr>
              <a:t>Rain may be ok for some, but thunder can be alarming for others.” </a:t>
            </a:r>
            <a:endParaRPr lang="en-US" b="0"/>
          </a:p>
          <a:p>
            <a:pPr marL="171450" indent="-171450">
              <a:buFont typeface="Wingdings" panose="05000000000000000000" pitchFamily="2" charset="2"/>
              <a:buChar char="v"/>
            </a:pPr>
            <a:endParaRPr lang="en-US"/>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38</a:t>
            </a:fld>
            <a:endParaRPr lang="en-US"/>
          </a:p>
        </p:txBody>
      </p:sp>
    </p:spTree>
    <p:extLst>
      <p:ext uri="{BB962C8B-B14F-4D97-AF65-F5344CB8AC3E}">
        <p14:creationId xmlns:p14="http://schemas.microsoft.com/office/powerpoint/2010/main" val="27495743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Discuss with the participants that using soothing sound to feel calmer and more relaxed is helpful for many. </a:t>
            </a:r>
          </a:p>
          <a:p>
            <a:pPr marL="171450" indent="-171450">
              <a:buFont typeface="Wingdings" panose="05000000000000000000" pitchFamily="2" charset="2"/>
              <a:buChar char="v"/>
            </a:pPr>
            <a:r>
              <a:rPr lang="en-US" b="0">
                <a:cs typeface="Calibri"/>
              </a:rPr>
              <a:t>Another option is to focus on adding meaningful sound that they want in their life. For example, soothing sounds that reminds them of pleasant memories, relaxing music they enjoyed in the past, or soothing sound that is connected to their values.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a:t>Instructions for the session: </a:t>
            </a:r>
          </a:p>
          <a:p>
            <a:pPr marL="171450" indent="-171450">
              <a:buFont typeface="Wingdings" panose="05000000000000000000" pitchFamily="2" charset="2"/>
              <a:buChar char="v"/>
            </a:pPr>
            <a:r>
              <a:rPr lang="en-US" b="0">
                <a:cs typeface="Calibri"/>
              </a:rPr>
              <a:t>Sometimes people start out doing well with using soothing sound to feel more comfortable, but eventually it loses the effectiveness. </a:t>
            </a:r>
          </a:p>
          <a:p>
            <a:pPr marL="171450" indent="-171450">
              <a:buFont typeface="Wingdings" panose="05000000000000000000" pitchFamily="2" charset="2"/>
              <a:buChar char="v"/>
            </a:pPr>
            <a:r>
              <a:rPr lang="en-US" b="0">
                <a:cs typeface="Calibri"/>
              </a:rPr>
              <a:t>Encourage the participants to come up with more than one soothing sound to try. </a:t>
            </a:r>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39</a:t>
            </a:fld>
            <a:endParaRPr lang="en-US"/>
          </a:p>
        </p:txBody>
      </p:sp>
    </p:spTree>
    <p:extLst>
      <p:ext uri="{BB962C8B-B14F-4D97-AF65-F5344CB8AC3E}">
        <p14:creationId xmlns:p14="http://schemas.microsoft.com/office/powerpoint/2010/main" val="3093888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Note to the provider: This slide and the next slide work together as animated slides when in presentation mode. Please look at them in presentation mode before changing or deleting.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0">
              <a:cs typeface="Calibri"/>
            </a:endParaRPr>
          </a:p>
        </p:txBody>
      </p:sp>
      <p:sp>
        <p:nvSpPr>
          <p:cNvPr id="4" name="Slide Number Placeholder 3"/>
          <p:cNvSpPr>
            <a:spLocks noGrp="1"/>
          </p:cNvSpPr>
          <p:nvPr>
            <p:ph type="sldNum" sz="quarter" idx="5"/>
          </p:nvPr>
        </p:nvSpPr>
        <p:spPr/>
        <p:txBody>
          <a:bodyPr/>
          <a:lstStyle/>
          <a:p>
            <a:fld id="{69F64CCD-C55C-8D46-83BC-95C89C7AD24D}" type="slidenum">
              <a:rPr lang="en-US" smtClean="0"/>
              <a:t>40</a:t>
            </a:fld>
            <a:endParaRPr lang="en-US"/>
          </a:p>
        </p:txBody>
      </p:sp>
    </p:spTree>
    <p:extLst>
      <p:ext uri="{BB962C8B-B14F-4D97-AF65-F5344CB8AC3E}">
        <p14:creationId xmlns:p14="http://schemas.microsoft.com/office/powerpoint/2010/main" val="2775848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In this example, Martha uses soothing music to make her feel calmer, relaxed, and more comfortable, making it easier for her to concentrate.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b="0">
              <a:cs typeface="Calibri"/>
            </a:endParaRPr>
          </a:p>
          <a:p>
            <a:pPr marL="0" indent="0">
              <a:buFont typeface="Wingdings" panose="05000000000000000000" pitchFamily="2" charset="2"/>
              <a:buNone/>
            </a:pPr>
            <a:r>
              <a:rPr lang="en-US" b="0">
                <a:cs typeface="Calibri"/>
              </a:rPr>
              <a:t>Note to the provider: </a:t>
            </a:r>
          </a:p>
          <a:p>
            <a:pPr marL="171450" indent="-171450">
              <a:buFont typeface="Wingdings" panose="05000000000000000000" pitchFamily="2" charset="2"/>
              <a:buChar char="v"/>
            </a:pPr>
            <a:r>
              <a:rPr lang="en-US" b="0">
                <a:cs typeface="Calibri"/>
              </a:rPr>
              <a:t>This slide and the previous slide work together as animated slides when in presentation mode. Please look at them in presentation mode before changing or deleting. </a:t>
            </a:r>
          </a:p>
          <a:p>
            <a:endParaRPr lang="en-US" b="1">
              <a:cs typeface="Calibri"/>
            </a:endParaRPr>
          </a:p>
        </p:txBody>
      </p:sp>
      <p:sp>
        <p:nvSpPr>
          <p:cNvPr id="4" name="Slide Number Placeholder 3"/>
          <p:cNvSpPr>
            <a:spLocks noGrp="1"/>
          </p:cNvSpPr>
          <p:nvPr>
            <p:ph type="sldNum" sz="quarter" idx="5"/>
          </p:nvPr>
        </p:nvSpPr>
        <p:spPr/>
        <p:txBody>
          <a:bodyPr/>
          <a:lstStyle/>
          <a:p>
            <a:fld id="{69F64CCD-C55C-8D46-83BC-95C89C7AD24D}" type="slidenum">
              <a:rPr lang="en-US" smtClean="0"/>
              <a:t>41</a:t>
            </a:fld>
            <a:endParaRPr lang="en-US"/>
          </a:p>
        </p:txBody>
      </p:sp>
    </p:spTree>
    <p:extLst>
      <p:ext uri="{BB962C8B-B14F-4D97-AF65-F5344CB8AC3E}">
        <p14:creationId xmlns:p14="http://schemas.microsoft.com/office/powerpoint/2010/main" val="28602234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t>Ask the participant to teach back the purpose of soothing sound to confirm understanding.</a:t>
            </a:r>
          </a:p>
          <a:p>
            <a:pPr marL="171450" indent="-171450">
              <a:buFont typeface="Wingdings" panose="05000000000000000000" pitchFamily="2" charset="2"/>
              <a:buChar char="v"/>
            </a:pPr>
            <a:r>
              <a:rPr lang="en-US" b="0"/>
              <a:t>If the participant gives an example like “I use a fan!”, you can ask the participant to reflect on whether or not a fan has a soothing effect on them. Regardless of how they reply, the conversation will help the participants understand the concepts. </a:t>
            </a:r>
          </a:p>
          <a:p>
            <a:pPr marL="171450" indent="-171450">
              <a:buFont typeface="Wingdings" panose="05000000000000000000" pitchFamily="2" charset="2"/>
              <a:buChar char="v"/>
            </a:pPr>
            <a:r>
              <a:rPr lang="en-US" b="0"/>
              <a:t>The primary purpose of exploring types of sound is to help establish realistic expectations about using sound.</a:t>
            </a:r>
          </a:p>
          <a:p>
            <a:endParaRPr lang="en-US" b="1"/>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b="1"/>
          </a:p>
        </p:txBody>
      </p:sp>
      <p:sp>
        <p:nvSpPr>
          <p:cNvPr id="4" name="Slide Number Placeholder 3"/>
          <p:cNvSpPr>
            <a:spLocks noGrp="1"/>
          </p:cNvSpPr>
          <p:nvPr>
            <p:ph type="sldNum" sz="quarter" idx="5"/>
          </p:nvPr>
        </p:nvSpPr>
        <p:spPr/>
        <p:txBody>
          <a:bodyPr/>
          <a:lstStyle/>
          <a:p>
            <a:fld id="{69F64CCD-C55C-8D46-83BC-95C89C7AD24D}" type="slidenum">
              <a:rPr lang="en-US" smtClean="0"/>
              <a:t>42</a:t>
            </a:fld>
            <a:endParaRPr lang="en-US"/>
          </a:p>
        </p:txBody>
      </p:sp>
    </p:spTree>
    <p:extLst>
      <p:ext uri="{BB962C8B-B14F-4D97-AF65-F5344CB8AC3E}">
        <p14:creationId xmlns:p14="http://schemas.microsoft.com/office/powerpoint/2010/main" val="25359214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7D402CD9-94B4-49AD-B31D-B9E02C8625E6}" type="slidenum">
              <a:rPr lang="en-US" smtClean="0"/>
              <a:pPr/>
              <a:t>43</a:t>
            </a:fld>
            <a:endParaRPr lang="en-US"/>
          </a:p>
        </p:txBody>
      </p:sp>
      <p:sp>
        <p:nvSpPr>
          <p:cNvPr id="113667" name="Rectangle 2"/>
          <p:cNvSpPr>
            <a:spLocks noGrp="1" noRot="1" noChangeAspect="1" noChangeArrowheads="1" noTextEdit="1"/>
          </p:cNvSpPr>
          <p:nvPr>
            <p:ph type="sldImg"/>
          </p:nvPr>
        </p:nvSpPr>
        <p:spPr>
          <a:xfrm>
            <a:off x="685800" y="1143000"/>
            <a:ext cx="5486400" cy="3086100"/>
          </a:xfrm>
          <a:ln/>
        </p:spPr>
      </p:sp>
      <p:sp>
        <p:nvSpPr>
          <p:cNvPr id="113668" name="Rectangle 3"/>
          <p:cNvSpPr>
            <a:spLocks noGrp="1" noChangeArrowheads="1"/>
          </p:cNvSpPr>
          <p:nvPr>
            <p:ph type="body" idx="1"/>
          </p:nvPr>
        </p:nvSpPr>
        <p:spPr>
          <a:noFill/>
          <a:ln/>
        </p:spPr>
        <p:txBody>
          <a:bodyPr/>
          <a:lstStyle/>
          <a:p>
            <a:pPr marL="171450" marR="0" lvl="0" indent="-171450" algn="l" defTabSz="914400" rtl="0" eaLnBrk="1" fontAlgn="base" latinLnBrk="0" hangingPunct="1">
              <a:lnSpc>
                <a:spcPct val="100000"/>
              </a:lnSpc>
              <a:spcBef>
                <a:spcPct val="30000"/>
              </a:spcBef>
              <a:spcAft>
                <a:spcPct val="0"/>
              </a:spcAft>
              <a:buClrTx/>
              <a:buSzTx/>
              <a:buFont typeface="Wingdings" panose="05000000000000000000" pitchFamily="2" charset="2"/>
              <a:buChar char="v"/>
              <a:tabLst/>
              <a:defRPr/>
            </a:pPr>
            <a:r>
              <a:rPr lang="en-US" sz="1200" b="0">
                <a:effectLst/>
                <a:latin typeface="Calibri" panose="020F0502020204030204" pitchFamily="34" charset="0"/>
                <a:ea typeface="Calibri" panose="020F0502020204030204" pitchFamily="34" charset="0"/>
                <a:cs typeface="Times New Roman" panose="02020603050405020304" pitchFamily="18" charset="0"/>
              </a:rPr>
              <a:t>Use this slide with your participants to facilitate discussion.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a:t>Instructions for the session:</a:t>
            </a:r>
          </a:p>
          <a:p>
            <a:pPr marL="171450" marR="0" lvl="0" indent="-171450" algn="l" defTabSz="914400" rtl="0" eaLnBrk="1" fontAlgn="base" latinLnBrk="0" hangingPunct="1">
              <a:lnSpc>
                <a:spcPct val="100000"/>
              </a:lnSpc>
              <a:spcBef>
                <a:spcPct val="30000"/>
              </a:spcBef>
              <a:spcAft>
                <a:spcPct val="0"/>
              </a:spcAft>
              <a:buClrTx/>
              <a:buSzTx/>
              <a:buFont typeface="Wingdings" panose="05000000000000000000" pitchFamily="2" charset="2"/>
              <a:buChar char="v"/>
              <a:tabLst/>
              <a:defRPr/>
            </a:pPr>
            <a:r>
              <a:rPr lang="en-US"/>
              <a:t>If participants have trouble coming up with ideas, it might help them to think about which environmental sounds might be soothing for them. </a:t>
            </a:r>
          </a:p>
          <a:p>
            <a:pPr marL="171450" marR="0" lvl="0" indent="-171450" algn="l" defTabSz="914400" rtl="0" eaLnBrk="1" fontAlgn="base" latinLnBrk="0" hangingPunct="1">
              <a:lnSpc>
                <a:spcPct val="100000"/>
              </a:lnSpc>
              <a:spcBef>
                <a:spcPct val="30000"/>
              </a:spcBef>
              <a:spcAft>
                <a:spcPct val="0"/>
              </a:spcAft>
              <a:buClrTx/>
              <a:buSzTx/>
              <a:buFont typeface="Wingdings" panose="05000000000000000000" pitchFamily="2" charset="2"/>
              <a:buChar char="v"/>
              <a:tabLst/>
              <a:defRPr/>
            </a:pPr>
            <a:r>
              <a:rPr lang="en-US"/>
              <a:t>Asking these questions may help them think of some ideas: </a:t>
            </a:r>
          </a:p>
          <a:p>
            <a:pPr marL="628650" lvl="1" indent="-171450">
              <a:buFont typeface="Wingdings" panose="05000000000000000000" pitchFamily="2" charset="2"/>
              <a:buChar char="v"/>
            </a:pPr>
            <a:r>
              <a:rPr lang="en-US"/>
              <a:t>Are there sounds that remind you of pleasant memories?</a:t>
            </a:r>
          </a:p>
          <a:p>
            <a:pPr marL="628650" lvl="1" indent="-171450">
              <a:buFont typeface="Wingdings" panose="05000000000000000000" pitchFamily="2" charset="2"/>
              <a:buChar char="v"/>
            </a:pPr>
            <a:r>
              <a:rPr lang="en-US"/>
              <a:t>Are there sounds that remind you of things you enjoyed in the past or that you enjoy in your life right now?</a:t>
            </a:r>
          </a:p>
          <a:p>
            <a:pPr marL="628650" marR="0" lvl="1" indent="-171450" algn="l" defTabSz="914400" rtl="0" eaLnBrk="1" fontAlgn="base" latinLnBrk="0" hangingPunct="1">
              <a:lnSpc>
                <a:spcPct val="100000"/>
              </a:lnSpc>
              <a:spcBef>
                <a:spcPct val="30000"/>
              </a:spcBef>
              <a:spcAft>
                <a:spcPct val="0"/>
              </a:spcAft>
              <a:buClrTx/>
              <a:buSzTx/>
              <a:buFont typeface="Wingdings" panose="05000000000000000000" pitchFamily="2" charset="2"/>
              <a:buChar char="v"/>
              <a:tabLst/>
              <a:defRPr/>
            </a:pPr>
            <a:r>
              <a:rPr lang="en-US"/>
              <a:t>Which music might be soothing for you? </a:t>
            </a:r>
            <a:r>
              <a:rPr lang="en-US" b="0">
                <a:highlight>
                  <a:srgbClr val="FFFF00"/>
                </a:highlight>
              </a:rPr>
              <a:t>Which speech might be soothing to you? </a:t>
            </a:r>
          </a:p>
          <a:p>
            <a:pPr eaLnBrk="1" hangingPunct="1"/>
            <a:endParaRPr lang="en-US">
              <a:cs typeface="Arial"/>
            </a:endParaRPr>
          </a:p>
        </p:txBody>
      </p:sp>
    </p:spTree>
    <p:extLst>
      <p:ext uri="{BB962C8B-B14F-4D97-AF65-F5344CB8AC3E}">
        <p14:creationId xmlns:p14="http://schemas.microsoft.com/office/powerpoint/2010/main" val="408262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Discuss toolbar use at the onset of a VVC session.</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4</a:t>
            </a:fld>
            <a:endParaRPr lang="en-US"/>
          </a:p>
        </p:txBody>
      </p:sp>
    </p:spTree>
    <p:extLst>
      <p:ext uri="{BB962C8B-B14F-4D97-AF65-F5344CB8AC3E}">
        <p14:creationId xmlns:p14="http://schemas.microsoft.com/office/powerpoint/2010/main" val="6879315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defTabSz="931774" fontAlgn="base">
              <a:spcBef>
                <a:spcPct val="30000"/>
              </a:spcBef>
              <a:spcAft>
                <a:spcPct val="0"/>
              </a:spcAft>
              <a:buFont typeface="Wingdings" panose="05000000000000000000" pitchFamily="2" charset="2"/>
              <a:buChar char="v"/>
              <a:defRPr/>
            </a:pPr>
            <a:r>
              <a:rPr lang="en-US" sz="1200" b="0">
                <a:effectLst/>
                <a:latin typeface="Calibri" panose="020F0502020204030204" pitchFamily="34" charset="0"/>
                <a:ea typeface="Calibri" panose="020F0502020204030204" pitchFamily="34" charset="0"/>
                <a:cs typeface="Times New Roman" panose="02020603050405020304" pitchFamily="18" charset="0"/>
              </a:rPr>
              <a:t>Give your participants time to fill out the Soothing Sound section of the Sound Plan Worksheet</a:t>
            </a:r>
          </a:p>
          <a:p>
            <a:pPr marL="171450" indent="-171450" defTabSz="931774" fontAlgn="base">
              <a:spcBef>
                <a:spcPct val="30000"/>
              </a:spcBef>
              <a:spcAft>
                <a:spcPct val="0"/>
              </a:spcAft>
              <a:buFont typeface="Wingdings" panose="05000000000000000000" pitchFamily="2" charset="2"/>
              <a:buChar char="v"/>
              <a:defRPr/>
            </a:pPr>
            <a:endParaRPr lang="en-US" b="0"/>
          </a:p>
          <a:p>
            <a:pPr defTabSz="931774" fontAlgn="base">
              <a:spcBef>
                <a:spcPct val="30000"/>
              </a:spcBef>
              <a:spcAft>
                <a:spcPct val="0"/>
              </a:spcAft>
              <a:defRPr/>
            </a:pPr>
            <a:r>
              <a:rPr lang="en-US" b="0"/>
              <a:t>Instructions for the session: </a:t>
            </a:r>
          </a:p>
          <a:p>
            <a:pPr marL="171450" indent="-171450" defTabSz="931774" fontAlgn="base">
              <a:spcBef>
                <a:spcPct val="30000"/>
              </a:spcBef>
              <a:spcAft>
                <a:spcPct val="0"/>
              </a:spcAft>
              <a:buFont typeface="Wingdings" panose="05000000000000000000" pitchFamily="2" charset="2"/>
              <a:buChar char="v"/>
              <a:defRPr/>
            </a:pPr>
            <a:r>
              <a:rPr lang="en-US"/>
              <a:t>Encourage participants to keep an open mind and to try more than one sound including sounds they may not have thought would be soothing. </a:t>
            </a:r>
          </a:p>
          <a:p>
            <a:pPr marL="171450" marR="0" lvl="0" indent="-171450" algn="l" defTabSz="931774" rtl="0" eaLnBrk="1" fontAlgn="base" latinLnBrk="0" hangingPunct="1">
              <a:lnSpc>
                <a:spcPct val="100000"/>
              </a:lnSpc>
              <a:spcBef>
                <a:spcPct val="30000"/>
              </a:spcBef>
              <a:spcAft>
                <a:spcPct val="0"/>
              </a:spcAft>
              <a:buClrTx/>
              <a:buSzTx/>
              <a:buFont typeface="Wingdings" panose="05000000000000000000" pitchFamily="2" charset="2"/>
              <a:buChar char="v"/>
              <a:tabLst/>
              <a:defRPr/>
            </a:pPr>
            <a:r>
              <a:rPr lang="en-US"/>
              <a:t>If participants have trouble coming up with ideas, it might help them to think about which sounds might be soothing for them. </a:t>
            </a:r>
            <a:endParaRPr lang="en-US" b="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t>If they don’t have ideas, and you can’t play a sound for them, then provide some examples or ask, “Which sounds do you think will make you feel calmer and relaxed?” and let them discuss. </a:t>
            </a:r>
          </a:p>
          <a:p>
            <a:pPr marL="171450" indent="-171450">
              <a:buFont typeface="Wingdings" panose="05000000000000000000" pitchFamily="2" charset="2"/>
              <a:buChar char="v"/>
            </a:pPr>
            <a:r>
              <a:rPr lang="en-US"/>
              <a:t>Advise participants to adjust the volume until you find the level that is most soothing to you (from low to comfortable level, but not loud).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t>There is an optional worksheet for Soothing Sound for participants who have difficulty coming up with soothing sounds to try, or who have aversions to trying sound.</a:t>
            </a:r>
          </a:p>
          <a:p>
            <a:pPr marL="0" indent="0">
              <a:buFont typeface="Wingdings" panose="05000000000000000000" pitchFamily="2" charset="2"/>
              <a:buNone/>
            </a:pPr>
            <a:endParaRPr lang="en-US"/>
          </a:p>
          <a:p>
            <a:pPr marL="171450" indent="-171450">
              <a:buFont typeface="Wingdings" panose="05000000000000000000" pitchFamily="2" charset="2"/>
              <a:buChar char="v"/>
            </a:pPr>
            <a:endParaRPr lang="en-US"/>
          </a:p>
          <a:p>
            <a:pPr marL="171450" indent="-171450" defTabSz="931774" fontAlgn="base">
              <a:spcBef>
                <a:spcPct val="30000"/>
              </a:spcBef>
              <a:spcAft>
                <a:spcPct val="0"/>
              </a:spcAft>
              <a:buFont typeface="Wingdings" panose="05000000000000000000" pitchFamily="2" charset="2"/>
              <a:buChar char="v"/>
              <a:defRPr/>
            </a:pPr>
            <a:endParaRPr lang="en-US" b="0">
              <a:highlight>
                <a:srgbClr val="FFFF00"/>
              </a:highlight>
            </a:endParaRPr>
          </a:p>
          <a:p>
            <a:pPr marL="171450" indent="-171450" defTabSz="931774" fontAlgn="base">
              <a:spcBef>
                <a:spcPct val="30000"/>
              </a:spcBef>
              <a:spcAft>
                <a:spcPct val="0"/>
              </a:spcAft>
              <a:buFont typeface="Wingdings" panose="05000000000000000000" pitchFamily="2" charset="2"/>
              <a:buChar char="v"/>
              <a:defRPr/>
            </a:pPr>
            <a:endParaRPr lang="en-US" b="0">
              <a:highlight>
                <a:srgbClr val="FFFF00"/>
              </a:highlight>
            </a:endParaRP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44</a:t>
            </a:fld>
            <a:endParaRPr lang="en-US"/>
          </a:p>
        </p:txBody>
      </p:sp>
    </p:spTree>
    <p:extLst>
      <p:ext uri="{BB962C8B-B14F-4D97-AF65-F5344CB8AC3E}">
        <p14:creationId xmlns:p14="http://schemas.microsoft.com/office/powerpoint/2010/main" val="25357216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t>Orient the participant to the background sound section of the worksheet.</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45</a:t>
            </a:fld>
            <a:endParaRPr lang="en-US"/>
          </a:p>
        </p:txBody>
      </p:sp>
    </p:spTree>
    <p:extLst>
      <p:ext uri="{BB962C8B-B14F-4D97-AF65-F5344CB8AC3E}">
        <p14:creationId xmlns:p14="http://schemas.microsoft.com/office/powerpoint/2010/main" val="20059556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Use this slide explain what background sound is and how and when can it help.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The next six slides will help you explain the concept of background sound.</a:t>
            </a:r>
            <a:endParaRPr lang="en-US" b="1"/>
          </a:p>
          <a:p>
            <a:pPr marL="0" indent="0">
              <a:buFont typeface="Wingdings" panose="05000000000000000000" pitchFamily="2" charset="2"/>
              <a:buNone/>
            </a:pPr>
            <a:endParaRPr lang="en-US" b="0"/>
          </a:p>
          <a:p>
            <a:pPr marL="0" indent="0">
              <a:buFont typeface="Arial" panose="020B0604020202020204" pitchFamily="34" charset="0"/>
              <a:buNone/>
            </a:pPr>
            <a:r>
              <a:rPr lang="en-US" b="0"/>
              <a:t>Instructions for the session: </a:t>
            </a:r>
          </a:p>
          <a:p>
            <a:pPr marL="171450" indent="-171450">
              <a:buFont typeface="Wingdings" panose="05000000000000000000" pitchFamily="2" charset="2"/>
              <a:buChar char="v"/>
            </a:pPr>
            <a:r>
              <a:rPr lang="en-US"/>
              <a:t>Background sound is a neutral sound. Explain to the participants that very simply, it fills in the quiet around them so they can go about their normal daily activities without focusing on tinnitus. </a:t>
            </a:r>
          </a:p>
          <a:p>
            <a:pPr marL="171450" indent="-171450">
              <a:buFont typeface="Wingdings" panose="05000000000000000000" pitchFamily="2" charset="2"/>
              <a:buChar char="v"/>
            </a:pPr>
            <a:r>
              <a:rPr lang="en-US"/>
              <a:t>Also, encourage them to keep an open mind and try more than one sound including sounds they may not have thought would be helpful as background sound. </a:t>
            </a:r>
          </a:p>
          <a:p>
            <a:pPr marL="171450" indent="-171450">
              <a:buFont typeface="Wingdings" panose="05000000000000000000" pitchFamily="2" charset="2"/>
              <a:buChar char="v"/>
            </a:pPr>
            <a:r>
              <a:rPr lang="en-US"/>
              <a:t>Background sound should never be loud or turned up to try to cover the tinnitus. </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46</a:t>
            </a:fld>
            <a:endParaRPr lang="en-US"/>
          </a:p>
        </p:txBody>
      </p:sp>
    </p:spTree>
    <p:extLst>
      <p:ext uri="{BB962C8B-B14F-4D97-AF65-F5344CB8AC3E}">
        <p14:creationId xmlns:p14="http://schemas.microsoft.com/office/powerpoint/2010/main" val="1692215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ct val="20000"/>
              </a:spcBef>
              <a:spcAft>
                <a:spcPts val="0"/>
              </a:spcAft>
              <a:buClrTx/>
              <a:buSzPct val="70000"/>
              <a:buFont typeface="Wingdings" panose="05000000000000000000" pitchFamily="2" charset="2"/>
              <a:buChar char="v"/>
              <a:tabLst/>
              <a:defRPr/>
            </a:pPr>
            <a:r>
              <a:rPr lang="en-US" sz="1200" b="0">
                <a:effectLst/>
                <a:latin typeface="Calibri" panose="020F0502020204030204" pitchFamily="34" charset="0"/>
                <a:ea typeface="Calibri" panose="020F0502020204030204" pitchFamily="34" charset="0"/>
                <a:cs typeface="Times New Roman" panose="02020603050405020304" pitchFamily="18" charset="0"/>
              </a:rPr>
              <a:t>Imagine a lit candle in a dark room. The candle is the only light in the room and stands out in the dark. The candle naturally attracts a lot of attention because there’s nothing else to see. </a:t>
            </a:r>
          </a:p>
          <a:p>
            <a:pPr marL="171450" indent="-171450">
              <a:spcBef>
                <a:spcPct val="20000"/>
              </a:spcBef>
              <a:buSzPct val="70000"/>
              <a:buFont typeface="Wingdings" panose="05000000000000000000" pitchFamily="2" charset="2"/>
              <a:buChar char="v"/>
              <a:defRPr/>
            </a:pPr>
            <a:endParaRPr lang="en-US" b="0"/>
          </a:p>
          <a:p>
            <a:pPr marL="0" indent="0">
              <a:spcBef>
                <a:spcPct val="20000"/>
              </a:spcBef>
              <a:buSzPct val="70000"/>
              <a:buFont typeface="Wingdings" pitchFamily="2" charset="2"/>
              <a:buNone/>
              <a:defRPr/>
            </a:pPr>
            <a:r>
              <a:rPr lang="en-US" b="0"/>
              <a:t>Instructions for the session: </a:t>
            </a:r>
          </a:p>
          <a:p>
            <a:pPr marL="0" indent="0">
              <a:spcBef>
                <a:spcPct val="20000"/>
              </a:spcBef>
              <a:buSzPct val="70000"/>
              <a:buFont typeface="Wingdings" pitchFamily="2" charset="2"/>
              <a:buNone/>
              <a:defRPr/>
            </a:pPr>
            <a:r>
              <a:rPr lang="en-US"/>
              <a:t>Candle by itself: </a:t>
            </a:r>
          </a:p>
          <a:p>
            <a:pPr marL="349415" indent="-349415">
              <a:spcBef>
                <a:spcPct val="20000"/>
              </a:spcBef>
              <a:buSzPct val="70000"/>
              <a:buFont typeface="Wingdings" panose="05000000000000000000" pitchFamily="2" charset="2"/>
              <a:buChar char="v"/>
              <a:defRPr/>
            </a:pPr>
            <a:r>
              <a:rPr lang="en-US"/>
              <a:t>Imagine a Lit Candle in a Dark Room.</a:t>
            </a:r>
          </a:p>
          <a:p>
            <a:pPr marL="349415" indent="-349415">
              <a:spcBef>
                <a:spcPct val="20000"/>
              </a:spcBef>
              <a:buSzPct val="70000"/>
              <a:buFont typeface="Wingdings" panose="05000000000000000000" pitchFamily="2" charset="2"/>
              <a:buChar char="v"/>
              <a:defRPr/>
            </a:pPr>
            <a:r>
              <a:rPr lang="en-US">
                <a:latin typeface="Arial" charset="0"/>
              </a:rPr>
              <a:t>The candle is the only light in the room.</a:t>
            </a:r>
          </a:p>
          <a:p>
            <a:pPr marL="349415" indent="-349415">
              <a:spcBef>
                <a:spcPct val="20000"/>
              </a:spcBef>
              <a:buSzPct val="70000"/>
              <a:buFont typeface="Wingdings" panose="05000000000000000000" pitchFamily="2" charset="2"/>
              <a:buChar char="v"/>
              <a:defRPr/>
            </a:pPr>
            <a:r>
              <a:rPr lang="en-US">
                <a:latin typeface="Arial" charset="0"/>
              </a:rPr>
              <a:t>The brightness of the candle stands out in the dark room.</a:t>
            </a:r>
          </a:p>
          <a:p>
            <a:pPr marL="349415" indent="-349415">
              <a:spcBef>
                <a:spcPct val="20000"/>
              </a:spcBef>
              <a:buSzPct val="70000"/>
              <a:buFont typeface="Wingdings" panose="05000000000000000000" pitchFamily="2" charset="2"/>
              <a:buChar char="v"/>
              <a:defRPr/>
            </a:pPr>
            <a:r>
              <a:rPr lang="en-US">
                <a:latin typeface="Arial" charset="0"/>
              </a:rPr>
              <a:t>The candle naturally attracts a lot of attention because there is nothing else to see.</a:t>
            </a:r>
          </a:p>
          <a:p>
            <a:pPr marL="349415" indent="-349415">
              <a:spcBef>
                <a:spcPct val="20000"/>
              </a:spcBef>
              <a:buSzPct val="70000"/>
              <a:buFont typeface="Wingdings" panose="05000000000000000000" pitchFamily="2" charset="2"/>
              <a:buChar char="v"/>
              <a:defRPr/>
            </a:pPr>
            <a:r>
              <a:rPr lang="en-US">
                <a:latin typeface="Arial" charset="0"/>
              </a:rPr>
              <a:t>The candle is the focal point.</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47</a:t>
            </a:fld>
            <a:endParaRPr lang="en-US"/>
          </a:p>
        </p:txBody>
      </p:sp>
    </p:spTree>
    <p:extLst>
      <p:ext uri="{BB962C8B-B14F-4D97-AF65-F5344CB8AC3E}">
        <p14:creationId xmlns:p14="http://schemas.microsoft.com/office/powerpoint/2010/main" val="13435530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indent="-171450">
              <a:lnSpc>
                <a:spcPct val="107000"/>
              </a:lnSpc>
              <a:spcBef>
                <a:spcPts val="0"/>
              </a:spcBef>
              <a:spcAft>
                <a:spcPts val="800"/>
              </a:spcAft>
              <a:buFont typeface="Wingdings" panose="05000000000000000000" pitchFamily="2" charset="2"/>
              <a:buChar char="v"/>
            </a:pPr>
            <a:r>
              <a:rPr lang="en-US" sz="1200" b="0">
                <a:effectLst/>
                <a:latin typeface="Calibri" panose="020F0502020204030204" pitchFamily="34" charset="0"/>
                <a:ea typeface="Calibri" panose="020F0502020204030204" pitchFamily="34" charset="0"/>
                <a:cs typeface="Times New Roman" panose="02020603050405020304" pitchFamily="18" charset="0"/>
              </a:rPr>
              <a:t>When the lights are turned on, the candle is just as bright as before, but it doesn’t attract as much attention because there are other things to focus on. </a:t>
            </a:r>
          </a:p>
          <a:p>
            <a:endParaRPr lang="en-US" b="0"/>
          </a:p>
          <a:p>
            <a:r>
              <a:rPr lang="en-US" b="0"/>
              <a:t>Instructions for the session: </a:t>
            </a:r>
          </a:p>
          <a:p>
            <a:pPr marL="171450" indent="-171450">
              <a:buFont typeface="Wingdings" panose="05000000000000000000" pitchFamily="2" charset="2"/>
              <a:buChar char="v"/>
            </a:pPr>
            <a:r>
              <a:rPr lang="en-US"/>
              <a:t>Candle with lights on:</a:t>
            </a:r>
          </a:p>
          <a:p>
            <a:pPr marL="628650" lvl="1" indent="-171450" eaLnBrk="1" hangingPunct="1">
              <a:buSzPct val="150000"/>
              <a:buFont typeface="Wingdings" panose="05000000000000000000" pitchFamily="2" charset="2"/>
              <a:buChar char="v"/>
              <a:defRPr/>
            </a:pPr>
            <a:r>
              <a:rPr lang="en-US"/>
              <a:t>This is the same lit candle, but with the lights on.</a:t>
            </a:r>
          </a:p>
          <a:p>
            <a:pPr marL="628650" lvl="1" indent="-171450" eaLnBrk="1" hangingPunct="1">
              <a:buSzPct val="150000"/>
              <a:buFont typeface="Wingdings" panose="05000000000000000000" pitchFamily="2" charset="2"/>
              <a:buChar char="v"/>
              <a:defRPr/>
            </a:pPr>
            <a:r>
              <a:rPr lang="en-US"/>
              <a:t>The candle is just as bright as before.</a:t>
            </a:r>
          </a:p>
          <a:p>
            <a:pPr marL="628650" lvl="1" indent="-171450" eaLnBrk="1" hangingPunct="1">
              <a:buSzPct val="150000"/>
              <a:buFont typeface="Wingdings" panose="05000000000000000000" pitchFamily="2" charset="2"/>
              <a:buChar char="v"/>
              <a:defRPr/>
            </a:pPr>
            <a:r>
              <a:rPr lang="en-US"/>
              <a:t>The candle attracts less attention because now there is other light in the room along with the candle.</a:t>
            </a:r>
          </a:p>
          <a:p>
            <a:pPr marL="628650" lvl="1" indent="-171450" eaLnBrk="1" hangingPunct="1">
              <a:buSzPct val="150000"/>
              <a:buFont typeface="Wingdings" panose="05000000000000000000" pitchFamily="2" charset="2"/>
              <a:buChar char="v"/>
              <a:defRPr/>
            </a:pPr>
            <a:r>
              <a:rPr lang="en-US"/>
              <a:t>The candle attracts less attention because now there are other things to focus on.</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48</a:t>
            </a:fld>
            <a:endParaRPr lang="en-US"/>
          </a:p>
        </p:txBody>
      </p:sp>
    </p:spTree>
    <p:extLst>
      <p:ext uri="{BB962C8B-B14F-4D97-AF65-F5344CB8AC3E}">
        <p14:creationId xmlns:p14="http://schemas.microsoft.com/office/powerpoint/2010/main" val="14563183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a:effectLst/>
                <a:latin typeface="Calibri" panose="020F0502020204030204" pitchFamily="34" charset="0"/>
                <a:ea typeface="Calibri" panose="020F0502020204030204" pitchFamily="34" charset="0"/>
                <a:cs typeface="Times New Roman" panose="02020603050405020304" pitchFamily="18" charset="0"/>
              </a:rPr>
              <a:t>Here you can see the same candle with different backgrounds. This same idea works for tinnitus…</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49</a:t>
            </a:fld>
            <a:endParaRPr lang="en-US"/>
          </a:p>
        </p:txBody>
      </p:sp>
    </p:spTree>
    <p:extLst>
      <p:ext uri="{BB962C8B-B14F-4D97-AF65-F5344CB8AC3E}">
        <p14:creationId xmlns:p14="http://schemas.microsoft.com/office/powerpoint/2010/main" val="28411007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a:effectLst/>
                <a:latin typeface="Calibri" panose="020F0502020204030204" pitchFamily="34" charset="0"/>
                <a:ea typeface="Calibri" panose="020F0502020204030204" pitchFamily="34" charset="0"/>
                <a:cs typeface="Times New Roman" panose="02020603050405020304" pitchFamily="18" charset="0"/>
              </a:rPr>
              <a:t>Imagine tinnitus in a quiet room. The tinnitus naturally attracts a lot of attention because it’s the only sound in the room. </a:t>
            </a:r>
          </a:p>
          <a:p>
            <a:endParaRPr lang="en-US" b="0"/>
          </a:p>
          <a:p>
            <a:r>
              <a:rPr lang="en-US" b="0"/>
              <a:t>Instructions for the session: </a:t>
            </a:r>
          </a:p>
          <a:p>
            <a:pPr marL="171450" indent="-171450">
              <a:buFont typeface="Wingdings" panose="05000000000000000000" pitchFamily="2" charset="2"/>
              <a:buChar char="v"/>
            </a:pPr>
            <a:r>
              <a:rPr lang="en-US"/>
              <a:t>Imagine “Tinnitus” in a Quiet Room:</a:t>
            </a:r>
          </a:p>
          <a:p>
            <a:pPr marL="628650" lvl="1" indent="-171450">
              <a:buFont typeface="Wingdings" panose="05000000000000000000" pitchFamily="2" charset="2"/>
              <a:buChar char="v"/>
            </a:pPr>
            <a:r>
              <a:rPr lang="en-US">
                <a:latin typeface="Arial" charset="0"/>
              </a:rPr>
              <a:t>The tinnitus is the only “sound”.</a:t>
            </a:r>
          </a:p>
          <a:p>
            <a:pPr marL="628650" lvl="1" indent="-171450">
              <a:buFont typeface="Wingdings" panose="05000000000000000000" pitchFamily="2" charset="2"/>
              <a:buChar char="v"/>
            </a:pPr>
            <a:r>
              <a:rPr lang="en-US">
                <a:latin typeface="Arial" charset="0"/>
              </a:rPr>
              <a:t>The tinnitus naturally attracts a lot of attention because it is what stands out and is the focal point.</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50</a:t>
            </a:fld>
            <a:endParaRPr lang="en-US"/>
          </a:p>
        </p:txBody>
      </p:sp>
    </p:spTree>
    <p:extLst>
      <p:ext uri="{BB962C8B-B14F-4D97-AF65-F5344CB8AC3E}">
        <p14:creationId xmlns:p14="http://schemas.microsoft.com/office/powerpoint/2010/main" val="10635783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a:effectLst/>
                <a:latin typeface="Calibri" panose="020F0502020204030204" pitchFamily="34" charset="0"/>
                <a:ea typeface="Calibri" panose="020F0502020204030204" pitchFamily="34" charset="0"/>
                <a:cs typeface="Times New Roman" panose="02020603050405020304" pitchFamily="18" charset="0"/>
              </a:rPr>
              <a:t>When you turn on a background sound, the tinnitus is just as loud as it was before, but it attracts less attention because there is other sound in the room along with the tinnitus. </a:t>
            </a:r>
          </a:p>
          <a:p>
            <a:pPr eaLnBrk="1" hangingPunct="1">
              <a:defRPr/>
            </a:pPr>
            <a:endParaRPr lang="en-US" b="0"/>
          </a:p>
          <a:p>
            <a:pPr eaLnBrk="1" hangingPunct="1">
              <a:defRPr/>
            </a:pPr>
            <a:r>
              <a:rPr lang="en-US" b="0"/>
              <a:t>Instructions for the session: </a:t>
            </a:r>
          </a:p>
          <a:p>
            <a:pPr marL="171450" indent="-171450" eaLnBrk="1" hangingPunct="1">
              <a:buFont typeface="Wingdings" panose="05000000000000000000" pitchFamily="2" charset="2"/>
              <a:buChar char="v"/>
              <a:defRPr/>
            </a:pPr>
            <a:r>
              <a:rPr lang="en-US"/>
              <a:t>With another sound around you, tinnitus is the same as before, but it attracts less attention because of the background sound.</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51</a:t>
            </a:fld>
            <a:endParaRPr lang="en-US"/>
          </a:p>
        </p:txBody>
      </p:sp>
    </p:spTree>
    <p:extLst>
      <p:ext uri="{BB962C8B-B14F-4D97-AF65-F5344CB8AC3E}">
        <p14:creationId xmlns:p14="http://schemas.microsoft.com/office/powerpoint/2010/main" val="9508400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a:effectLst/>
                <a:latin typeface="Calibri" panose="020F0502020204030204" pitchFamily="34" charset="0"/>
                <a:ea typeface="Calibri" panose="020F0502020204030204" pitchFamily="34" charset="0"/>
                <a:cs typeface="Times New Roman" panose="02020603050405020304" pitchFamily="18" charset="0"/>
              </a:rPr>
              <a:t>Here you can see the same tinnitus, but with different backgrounds. </a:t>
            </a:r>
          </a:p>
          <a:p>
            <a:endParaRPr lang="en-US" b="0"/>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52</a:t>
            </a:fld>
            <a:endParaRPr lang="en-US"/>
          </a:p>
        </p:txBody>
      </p:sp>
    </p:spTree>
    <p:extLst>
      <p:ext uri="{BB962C8B-B14F-4D97-AF65-F5344CB8AC3E}">
        <p14:creationId xmlns:p14="http://schemas.microsoft.com/office/powerpoint/2010/main" val="42392177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Walk participant through these examples of background sounds.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These are examples to get ideas flowing; your participants may use some or none of these.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Remind participants that background sound can be recorded or can be live in their environment. </a:t>
            </a:r>
            <a:endParaRPr lang="en-US" b="0"/>
          </a:p>
          <a:p>
            <a:endParaRPr lang="en-US"/>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53</a:t>
            </a:fld>
            <a:endParaRPr lang="en-US"/>
          </a:p>
        </p:txBody>
      </p:sp>
    </p:spTree>
    <p:extLst>
      <p:ext uri="{BB962C8B-B14F-4D97-AF65-F5344CB8AC3E}">
        <p14:creationId xmlns:p14="http://schemas.microsoft.com/office/powerpoint/2010/main" val="1136510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5</a:t>
            </a:fld>
            <a:endParaRPr lang="en-US"/>
          </a:p>
        </p:txBody>
      </p:sp>
    </p:spTree>
    <p:extLst>
      <p:ext uri="{BB962C8B-B14F-4D97-AF65-F5344CB8AC3E}">
        <p14:creationId xmlns:p14="http://schemas.microsoft.com/office/powerpoint/2010/main" val="39313905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t>Use the slide to give participants some experience with background sound. </a:t>
            </a:r>
          </a:p>
          <a:p>
            <a:pPr marL="171450" indent="-171450">
              <a:buFont typeface="Wingdings" panose="05000000000000000000" pitchFamily="2" charset="2"/>
              <a:buChar char="v"/>
            </a:pPr>
            <a:r>
              <a:rPr lang="en-US" b="0"/>
              <a:t>If unable to use a sound for this activity, ask participants to share ideas for background sounds. </a:t>
            </a:r>
          </a:p>
          <a:p>
            <a:endParaRPr lang="en-US" b="0"/>
          </a:p>
          <a:p>
            <a:r>
              <a:rPr lang="en-US" b="0"/>
              <a:t>Instructions for the session: </a:t>
            </a:r>
          </a:p>
          <a:p>
            <a:pPr marL="171450" indent="-171450">
              <a:buFont typeface="Wingdings" panose="05000000000000000000" pitchFamily="2" charset="2"/>
              <a:buChar char="v"/>
            </a:pPr>
            <a:r>
              <a:rPr lang="en-US"/>
              <a:t>Encourage participants to try different sounds.</a:t>
            </a:r>
          </a:p>
          <a:p>
            <a:pPr marL="171450" indent="-171450">
              <a:buFont typeface="Wingdings" panose="05000000000000000000" pitchFamily="2" charset="2"/>
              <a:buChar char="v"/>
            </a:pPr>
            <a:r>
              <a:rPr lang="en-US"/>
              <a:t>Ask: Do you notice that you can focus more on what you wanted? </a:t>
            </a:r>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54</a:t>
            </a:fld>
            <a:endParaRPr lang="en-US"/>
          </a:p>
        </p:txBody>
      </p:sp>
    </p:spTree>
    <p:extLst>
      <p:ext uri="{BB962C8B-B14F-4D97-AF65-F5344CB8AC3E}">
        <p14:creationId xmlns:p14="http://schemas.microsoft.com/office/powerpoint/2010/main" val="696361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Use this slide to emphasize that background sound preferences will vary from person to person.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kern="1200">
                <a:latin typeface="Arial" panose="020B0604020202020204" pitchFamily="34" charset="0"/>
                <a:cs typeface="Arial" panose="020B0604020202020204" pitchFamily="34" charset="0"/>
              </a:rPr>
              <a:t>Using constant background sound over weeks or months can make it easier for you to pay attention to what you want to focus on.</a:t>
            </a:r>
          </a:p>
          <a:p>
            <a:pPr marL="171450" indent="-171450">
              <a:buFont typeface="Wingdings" panose="05000000000000000000" pitchFamily="2" charset="2"/>
              <a:buChar char="v"/>
            </a:pPr>
            <a:r>
              <a:rPr lang="en-US"/>
              <a:t>Explain that benefits from background sound may not be immediate. Some might be able to tell right away, and some may need to try it out for a while before they can tell if it makes it easier to do what they want to do.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b="0"/>
          </a:p>
        </p:txBody>
      </p:sp>
      <p:sp>
        <p:nvSpPr>
          <p:cNvPr id="4" name="Slide Number Placeholder 3"/>
          <p:cNvSpPr>
            <a:spLocks noGrp="1"/>
          </p:cNvSpPr>
          <p:nvPr>
            <p:ph type="sldNum" sz="quarter" idx="5"/>
          </p:nvPr>
        </p:nvSpPr>
        <p:spPr/>
        <p:txBody>
          <a:bodyPr/>
          <a:lstStyle/>
          <a:p>
            <a:fld id="{69F64CCD-C55C-8D46-83BC-95C89C7AD24D}" type="slidenum">
              <a:rPr lang="en-US" smtClean="0"/>
              <a:t>55</a:t>
            </a:fld>
            <a:endParaRPr lang="en-US"/>
          </a:p>
        </p:txBody>
      </p:sp>
    </p:spTree>
    <p:extLst>
      <p:ext uri="{BB962C8B-B14F-4D97-AF65-F5344CB8AC3E}">
        <p14:creationId xmlns:p14="http://schemas.microsoft.com/office/powerpoint/2010/main" val="38729052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This slide and the next slide work together as animated slides when in presentation mode. Please look at them in presentation mode before changing or deleting. </a:t>
            </a:r>
          </a:p>
          <a:p>
            <a:endParaRPr lang="en-US" b="1"/>
          </a:p>
        </p:txBody>
      </p:sp>
      <p:sp>
        <p:nvSpPr>
          <p:cNvPr id="4" name="Slide Number Placeholder 3"/>
          <p:cNvSpPr>
            <a:spLocks noGrp="1"/>
          </p:cNvSpPr>
          <p:nvPr>
            <p:ph type="sldNum" sz="quarter" idx="5"/>
          </p:nvPr>
        </p:nvSpPr>
        <p:spPr/>
        <p:txBody>
          <a:bodyPr/>
          <a:lstStyle/>
          <a:p>
            <a:fld id="{69F64CCD-C55C-8D46-83BC-95C89C7AD24D}" type="slidenum">
              <a:rPr lang="en-US" smtClean="0"/>
              <a:t>56</a:t>
            </a:fld>
            <a:endParaRPr lang="en-US"/>
          </a:p>
        </p:txBody>
      </p:sp>
    </p:spTree>
    <p:extLst>
      <p:ext uri="{BB962C8B-B14F-4D97-AF65-F5344CB8AC3E}">
        <p14:creationId xmlns:p14="http://schemas.microsoft.com/office/powerpoint/2010/main" val="425687815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In this example, Janet uses background sound making it easier for her to focus on her work</a:t>
            </a:r>
            <a:endParaRPr lang="en-US" b="0"/>
          </a:p>
        </p:txBody>
      </p:sp>
      <p:sp>
        <p:nvSpPr>
          <p:cNvPr id="4" name="Slide Number Placeholder 3"/>
          <p:cNvSpPr>
            <a:spLocks noGrp="1"/>
          </p:cNvSpPr>
          <p:nvPr>
            <p:ph type="sldNum" sz="quarter" idx="5"/>
          </p:nvPr>
        </p:nvSpPr>
        <p:spPr/>
        <p:txBody>
          <a:bodyPr/>
          <a:lstStyle/>
          <a:p>
            <a:fld id="{69F64CCD-C55C-8D46-83BC-95C89C7AD24D}" type="slidenum">
              <a:rPr lang="en-US" smtClean="0"/>
              <a:t>57</a:t>
            </a:fld>
            <a:endParaRPr lang="en-US"/>
          </a:p>
        </p:txBody>
      </p:sp>
    </p:spTree>
    <p:extLst>
      <p:ext uri="{BB962C8B-B14F-4D97-AF65-F5344CB8AC3E}">
        <p14:creationId xmlns:p14="http://schemas.microsoft.com/office/powerpoint/2010/main" val="38871996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xfrm>
            <a:off x="685800" y="1143000"/>
            <a:ext cx="5486400" cy="3086100"/>
          </a:xfrm>
          <a:ln/>
        </p:spPr>
      </p:sp>
      <p:sp>
        <p:nvSpPr>
          <p:cNvPr id="3" name="Notes Placeholder 2"/>
          <p:cNvSpPr>
            <a:spLocks noGrp="1"/>
          </p:cNvSpPr>
          <p:nvPr>
            <p:ph type="body" idx="1"/>
          </p:nvPr>
        </p:nvSpPr>
        <p:spPr/>
        <p:txBody>
          <a:bodyPr>
            <a:normAutofit fontScale="92500" lnSpcReduction="20000"/>
          </a:bodyPr>
          <a:lstStyle/>
          <a:p>
            <a:pPr marL="171450" indent="-171450">
              <a:buFont typeface="Wingdings" panose="05000000000000000000" pitchFamily="2" charset="2"/>
              <a:buChar char="v"/>
            </a:pPr>
            <a:r>
              <a:rPr lang="en-US" b="0"/>
              <a:t>Ask the participant to teach back the purpose of background sound to confirm understanding.</a:t>
            </a:r>
          </a:p>
          <a:p>
            <a:pPr marL="171450" indent="-171450">
              <a:buFont typeface="Wingdings" panose="05000000000000000000" pitchFamily="2" charset="2"/>
              <a:buChar char="v"/>
            </a:pPr>
            <a:r>
              <a:rPr lang="en-US" b="0"/>
              <a:t>If a participant provides a response that is off-the-mark, first provide further explanation about background sound, then ask them to take another try at describing the purpose of background sound. </a:t>
            </a:r>
          </a:p>
          <a:p>
            <a:pPr marL="171450" indent="-171450">
              <a:buFont typeface="Wingdings" panose="05000000000000000000" pitchFamily="2" charset="2"/>
              <a:buChar char="v"/>
            </a:pPr>
            <a:r>
              <a:rPr lang="en-US" kern="1200">
                <a:latin typeface="Arial" panose="020B0604020202020204" pitchFamily="34" charset="0"/>
                <a:ea typeface="+mn-ea"/>
                <a:cs typeface="Arial" panose="020B0604020202020204" pitchFamily="34" charset="0"/>
              </a:rPr>
              <a:t>The primary purpose of background sound is to fill in the quiet around them to make it easier to do what they want to do (sleep, read, etc.).</a:t>
            </a:r>
          </a:p>
          <a:p>
            <a:pPr marL="171450" indent="-171450">
              <a:buFont typeface="Wingdings" panose="05000000000000000000" pitchFamily="2" charset="2"/>
              <a:buChar char="v"/>
            </a:pPr>
            <a:r>
              <a:rPr lang="en-US"/>
              <a:t>Other descriptions for the purpose of background sound could be to supplement the sound environment or add sound so that they are no longer in silence. </a:t>
            </a:r>
          </a:p>
          <a:p>
            <a:pPr marL="0" indent="0">
              <a:buFont typeface="Wingdings" panose="05000000000000000000" pitchFamily="2" charset="2"/>
              <a:buNone/>
            </a:pPr>
            <a:endParaRPr lang="en-US" b="0"/>
          </a:p>
          <a:p>
            <a:r>
              <a:rPr lang="en-US" b="0"/>
              <a:t>Instructions for the session: </a:t>
            </a:r>
          </a:p>
          <a:p>
            <a:pPr marL="171450" indent="-171450">
              <a:buFont typeface="Wingdings" panose="05000000000000000000" pitchFamily="2" charset="2"/>
              <a:buChar char="v"/>
              <a:defRPr/>
            </a:pPr>
            <a:r>
              <a:rPr lang="en-US"/>
              <a:t>This type of sound is sometimes difficult for people to understand. Participants might need further input or explanations. </a:t>
            </a:r>
          </a:p>
          <a:p>
            <a:pPr marL="171450" indent="-171450">
              <a:buFont typeface="Wingdings" panose="05000000000000000000" pitchFamily="2" charset="2"/>
              <a:buChar char="v"/>
              <a:defRPr/>
            </a:pPr>
            <a:r>
              <a:rPr lang="en-US"/>
              <a:t>Please provide further explanation if a participant talks about:</a:t>
            </a:r>
          </a:p>
          <a:p>
            <a:pPr marL="628650" lvl="1" indent="-171450">
              <a:buFont typeface="Wingdings" panose="05000000000000000000" pitchFamily="2" charset="2"/>
              <a:buChar char="v"/>
              <a:defRPr/>
            </a:pPr>
            <a:r>
              <a:rPr lang="en-US"/>
              <a:t>Adjusting the loudness of background sound so that it is as loud or louder than the tinnitus:</a:t>
            </a:r>
          </a:p>
          <a:p>
            <a:pPr marL="1085850" lvl="2" indent="-171450">
              <a:buFont typeface="Wingdings" panose="05000000000000000000" pitchFamily="2" charset="2"/>
              <a:buChar char="v"/>
              <a:defRPr/>
            </a:pPr>
            <a:r>
              <a:rPr lang="en-US"/>
              <a:t>Background sound just needs to be present and set to a comfortable level—it should not be set relative to the level of the tinnitus.</a:t>
            </a:r>
          </a:p>
          <a:p>
            <a:pPr marL="628650" lvl="1" indent="-171450">
              <a:buFont typeface="Wingdings" panose="05000000000000000000" pitchFamily="2" charset="2"/>
              <a:buChar char="v"/>
              <a:defRPr/>
            </a:pPr>
            <a:r>
              <a:rPr lang="en-US"/>
              <a:t>Using background sound to cover tinnitus, or to make it quieter:</a:t>
            </a:r>
          </a:p>
          <a:p>
            <a:pPr marL="1085850" lvl="2" indent="-171450">
              <a:buFont typeface="Wingdings" panose="05000000000000000000" pitchFamily="2" charset="2"/>
              <a:buChar char="v"/>
              <a:defRPr/>
            </a:pPr>
            <a:r>
              <a:rPr lang="en-US"/>
              <a:t>The purpose of using background sound is not to change the perception of tinnitus in any way.</a:t>
            </a:r>
          </a:p>
          <a:p>
            <a:pPr marL="628650" lvl="1" indent="-171450">
              <a:buFont typeface="Wingdings" panose="05000000000000000000" pitchFamily="2" charset="2"/>
              <a:buChar char="v"/>
              <a:defRPr/>
            </a:pPr>
            <a:r>
              <a:rPr lang="en-US"/>
              <a:t>Using background sound to distract from tinnitus:</a:t>
            </a:r>
          </a:p>
          <a:p>
            <a:pPr marL="1085850" lvl="2" indent="-171450">
              <a:buFont typeface="Wingdings" panose="05000000000000000000" pitchFamily="2" charset="2"/>
              <a:buChar char="v"/>
              <a:defRPr/>
            </a:pPr>
            <a:r>
              <a:rPr lang="en-US"/>
              <a:t>The primary purpose of background sound is not to distract from tinnitus (that is the primary purpose of interesting sound) . </a:t>
            </a:r>
          </a:p>
          <a:p>
            <a:pPr marL="742950" lvl="2" indent="-342900" eaLnBrk="0" hangingPunct="0">
              <a:lnSpc>
                <a:spcPct val="90000"/>
              </a:lnSpc>
              <a:spcBef>
                <a:spcPts val="1200"/>
              </a:spcBef>
              <a:buSzPct val="100000"/>
              <a:buFont typeface="Arial" panose="020B0604020202020204" pitchFamily="34" charset="0"/>
              <a:buChar char="•"/>
              <a:defRPr/>
            </a:pPr>
            <a:endParaRPr lang="en-US"/>
          </a:p>
          <a:p>
            <a:pPr>
              <a:defRPr/>
            </a:pPr>
            <a:endParaRPr lang="en-US"/>
          </a:p>
        </p:txBody>
      </p:sp>
      <p:sp>
        <p:nvSpPr>
          <p:cNvPr id="111620" name="Slide Number Placeholder 3"/>
          <p:cNvSpPr>
            <a:spLocks noGrp="1"/>
          </p:cNvSpPr>
          <p:nvPr>
            <p:ph type="sldNum" sz="quarter" idx="5"/>
          </p:nvPr>
        </p:nvSpPr>
        <p:spPr>
          <a:noFill/>
        </p:spPr>
        <p:txBody>
          <a:bodyPr/>
          <a:lstStyle/>
          <a:p>
            <a:fld id="{9CBA8A8E-C5C7-46FE-A65C-671534E7E49B}" type="slidenum">
              <a:rPr lang="en-US" smtClean="0"/>
              <a:pPr/>
              <a:t>58</a:t>
            </a:fld>
            <a:endParaRPr lang="en-US"/>
          </a:p>
        </p:txBody>
      </p:sp>
    </p:spTree>
    <p:extLst>
      <p:ext uri="{BB962C8B-B14F-4D97-AF65-F5344CB8AC3E}">
        <p14:creationId xmlns:p14="http://schemas.microsoft.com/office/powerpoint/2010/main" val="1936565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CDE0272E-41AC-4AF0-8663-9D74BD20809B}" type="slidenum">
              <a:rPr lang="en-US" smtClean="0"/>
              <a:pPr/>
              <a:t>59</a:t>
            </a:fld>
            <a:endParaRPr lang="en-US"/>
          </a:p>
        </p:txBody>
      </p:sp>
      <p:sp>
        <p:nvSpPr>
          <p:cNvPr id="114691" name="Rectangle 2"/>
          <p:cNvSpPr>
            <a:spLocks noGrp="1" noRot="1" noChangeAspect="1" noChangeArrowheads="1" noTextEdit="1"/>
          </p:cNvSpPr>
          <p:nvPr>
            <p:ph type="sldImg"/>
          </p:nvPr>
        </p:nvSpPr>
        <p:spPr>
          <a:xfrm>
            <a:off x="685800" y="1143000"/>
            <a:ext cx="5486400" cy="3086100"/>
          </a:xfrm>
          <a:ln/>
        </p:spPr>
      </p:sp>
      <p:sp>
        <p:nvSpPr>
          <p:cNvPr id="114692" name="Rectangle 3"/>
          <p:cNvSpPr>
            <a:spLocks noGrp="1" noChangeArrowheads="1"/>
          </p:cNvSpPr>
          <p:nvPr>
            <p:ph type="body" idx="1"/>
          </p:nvPr>
        </p:nvSpPr>
        <p:spPr>
          <a:noFill/>
          <a:ln/>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a:effectLst/>
                <a:latin typeface="Calibri" panose="020F0502020204030204" pitchFamily="34" charset="0"/>
                <a:ea typeface="Calibri" panose="020F0502020204030204" pitchFamily="34" charset="0"/>
                <a:cs typeface="Times New Roman" panose="02020603050405020304" pitchFamily="18" charset="0"/>
              </a:rPr>
              <a:t>Use this slide with your participants to facilitate discussion. </a:t>
            </a:r>
          </a:p>
          <a:p>
            <a:endParaRPr lang="en-US" b="1">
              <a:latin typeface="Arial"/>
              <a:cs typeface="Arial"/>
            </a:endParaRPr>
          </a:p>
          <a:p>
            <a:r>
              <a:rPr lang="en-US" b="0"/>
              <a:t>Instructions for the session: </a:t>
            </a:r>
          </a:p>
          <a:p>
            <a:pPr marL="171450" indent="-171450">
              <a:buFont typeface="Wingdings" panose="05000000000000000000" pitchFamily="2" charset="2"/>
              <a:buChar char="v"/>
            </a:pPr>
            <a:r>
              <a:rPr lang="en-US"/>
              <a:t>Use background sound to be able to do daily activity/routine without tinnitus being the focal point.</a:t>
            </a:r>
          </a:p>
          <a:p>
            <a:pPr marL="171450" indent="-171450">
              <a:buFont typeface="Wingdings" panose="05000000000000000000" pitchFamily="2" charset="2"/>
              <a:buChar char="v"/>
            </a:pPr>
            <a:r>
              <a:rPr lang="en-US"/>
              <a:t>Encourage them to keep an open mind and try more than one sound including sounds they may not have thought would be helpful as background sound.  </a:t>
            </a:r>
            <a:endParaRPr lang="en-US" b="1">
              <a:latin typeface="Arial"/>
              <a:cs typeface="Arial"/>
            </a:endParaRPr>
          </a:p>
          <a:p>
            <a:pPr marL="171450" indent="-171450" defTabSz="931774">
              <a:buFont typeface="Wingdings" panose="05000000000000000000" pitchFamily="2" charset="2"/>
              <a:buChar char="v"/>
              <a:defRPr/>
            </a:pPr>
            <a:r>
              <a:rPr lang="en-US" b="0">
                <a:latin typeface="Arial"/>
                <a:cs typeface="Arial"/>
              </a:rPr>
              <a:t>If the participants have trouble coming up with ideas, it might help them to think about ideas if you ask: </a:t>
            </a:r>
          </a:p>
          <a:p>
            <a:pPr marL="628650" lvl="1" indent="-171450" defTabSz="931774">
              <a:buFont typeface="Wingdings" panose="05000000000000000000" pitchFamily="2" charset="2"/>
              <a:buChar char="v"/>
              <a:defRPr/>
            </a:pPr>
            <a:r>
              <a:rPr lang="en-US" b="0">
                <a:latin typeface="Arial"/>
                <a:cs typeface="Arial"/>
              </a:rPr>
              <a:t>Which environmental sounds might be a good background sound for you? </a:t>
            </a:r>
          </a:p>
          <a:p>
            <a:pPr marL="628650" lvl="1" indent="-171450" defTabSz="931774">
              <a:buFont typeface="Wingdings" panose="05000000000000000000" pitchFamily="2" charset="2"/>
              <a:buChar char="v"/>
              <a:defRPr/>
            </a:pPr>
            <a:r>
              <a:rPr lang="en-US" b="0">
                <a:latin typeface="Arial"/>
                <a:cs typeface="Arial"/>
              </a:rPr>
              <a:t>Which music might be a good background sound for you? </a:t>
            </a:r>
          </a:p>
          <a:p>
            <a:pPr marL="628650" lvl="1" indent="-171450" defTabSz="931774">
              <a:buFont typeface="Wingdings" panose="05000000000000000000" pitchFamily="2" charset="2"/>
              <a:buChar char="v"/>
              <a:defRPr/>
            </a:pPr>
            <a:r>
              <a:rPr lang="en-US" b="0">
                <a:latin typeface="Arial"/>
                <a:cs typeface="Arial"/>
              </a:rPr>
              <a:t>What speech sounds might be a good background sound for you? ”</a:t>
            </a:r>
            <a:endParaRPr lang="en-US" b="0">
              <a:cs typeface="Arial"/>
            </a:endParaRPr>
          </a:p>
          <a:p>
            <a:pPr marL="0" indent="0">
              <a:buFont typeface="Wingdings" panose="05000000000000000000" pitchFamily="2" charset="2"/>
              <a:buNone/>
              <a:defRPr/>
            </a:pPr>
            <a:endParaRPr lang="en-US"/>
          </a:p>
          <a:p>
            <a:endParaRPr lang="en-US">
              <a:cs typeface="Arial"/>
            </a:endParaRPr>
          </a:p>
        </p:txBody>
      </p:sp>
    </p:spTree>
    <p:extLst>
      <p:ext uri="{BB962C8B-B14F-4D97-AF65-F5344CB8AC3E}">
        <p14:creationId xmlns:p14="http://schemas.microsoft.com/office/powerpoint/2010/main" val="12141943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a:effectLst/>
                <a:latin typeface="Calibri" panose="020F0502020204030204" pitchFamily="34" charset="0"/>
                <a:ea typeface="Calibri" panose="020F0502020204030204" pitchFamily="34" charset="0"/>
                <a:cs typeface="Times New Roman" panose="02020603050405020304" pitchFamily="18" charset="0"/>
              </a:rPr>
              <a:t>Give your participants time to fill out the Background Sound section of the Sound Plan Worksheet.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b="0"/>
          </a:p>
          <a:p>
            <a:r>
              <a:rPr lang="en-US" b="0"/>
              <a:t>Instructions for the session: </a:t>
            </a:r>
          </a:p>
          <a:p>
            <a:pPr marL="171450" indent="-171450">
              <a:buFont typeface="Wingdings" panose="05000000000000000000" pitchFamily="2" charset="2"/>
              <a:buChar char="v"/>
            </a:pPr>
            <a:r>
              <a:rPr lang="en-US"/>
              <a:t>Use background sound to be able to do daily activity/routine without tinnitus being the focal point.</a:t>
            </a:r>
          </a:p>
          <a:p>
            <a:pPr marL="171450" indent="-171450">
              <a:buFont typeface="Wingdings" panose="05000000000000000000" pitchFamily="2" charset="2"/>
              <a:buChar char="v"/>
            </a:pPr>
            <a:r>
              <a:rPr lang="en-US"/>
              <a:t>Encourage the participants to try more than one sound.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t>Encourage them to keep an open mind and to try sounds they may not have thought would be helpful as background sound.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t>There is an optional worksheet for Background Sound for participants who have difficulty coming up with background sounds to try, or who have aversions to trying sound.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a:p>
          <a:p>
            <a:pPr marL="171450" indent="-171450">
              <a:buFont typeface="Wingdings" panose="05000000000000000000" pitchFamily="2" charset="2"/>
              <a:buChar char="v"/>
            </a:pPr>
            <a:endParaRPr lang="en-US"/>
          </a:p>
          <a:p>
            <a:pPr marL="171450" indent="-171450">
              <a:buFont typeface="Wingdings" panose="05000000000000000000" pitchFamily="2" charset="2"/>
              <a:buChar char="v"/>
            </a:pPr>
            <a:endParaRPr lang="en-US"/>
          </a:p>
          <a:p>
            <a:pPr marL="171450" indent="-171450" defTabSz="931774">
              <a:buFont typeface="Wingdings" panose="05000000000000000000" pitchFamily="2" charset="2"/>
              <a:buChar char="v"/>
              <a:defRPr/>
            </a:pPr>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60</a:t>
            </a:fld>
            <a:endParaRPr lang="en-US"/>
          </a:p>
        </p:txBody>
      </p:sp>
    </p:spTree>
    <p:extLst>
      <p:ext uri="{BB962C8B-B14F-4D97-AF65-F5344CB8AC3E}">
        <p14:creationId xmlns:p14="http://schemas.microsoft.com/office/powerpoint/2010/main" val="20530895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t>Orient the participant to the interesting sound section of the worksheet</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61</a:t>
            </a:fld>
            <a:endParaRPr lang="en-US"/>
          </a:p>
        </p:txBody>
      </p:sp>
    </p:spTree>
    <p:extLst>
      <p:ext uri="{BB962C8B-B14F-4D97-AF65-F5344CB8AC3E}">
        <p14:creationId xmlns:p14="http://schemas.microsoft.com/office/powerpoint/2010/main" val="4975299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lvl="0" indent="-171450">
              <a:buFont typeface="Wingdings" panose="05000000000000000000" pitchFamily="2" charset="2"/>
              <a:buChar char="v"/>
            </a:pPr>
            <a:r>
              <a:rPr lang="en-US" b="0"/>
              <a:t>Use this slide to explain what interesting sound is, and how and when can it help.</a:t>
            </a:r>
          </a:p>
          <a:p>
            <a:pPr marL="171450" indent="-171450">
              <a:buFont typeface="Wingdings" panose="05000000000000000000" pitchFamily="2" charset="2"/>
              <a:buChar char="v"/>
            </a:pPr>
            <a:endParaRPr lang="en-US" b="1"/>
          </a:p>
          <a:p>
            <a:r>
              <a:rPr lang="en-US" b="0"/>
              <a:t>Instructions for the session</a:t>
            </a:r>
            <a:r>
              <a:rPr lang="en-US" b="1"/>
              <a:t>: </a:t>
            </a:r>
          </a:p>
          <a:p>
            <a:pPr marL="171450" indent="-171450" defTabSz="931774">
              <a:buFont typeface="Wingdings" panose="05000000000000000000" pitchFamily="2" charset="2"/>
              <a:buChar char="v"/>
              <a:defRPr/>
            </a:pPr>
            <a:r>
              <a:rPr lang="en-US">
                <a:cs typeface="Calibri"/>
              </a:rPr>
              <a:t>Use of interesting sound is an active listening task. </a:t>
            </a:r>
            <a:r>
              <a:rPr lang="en-US" b="0">
                <a:cs typeface="Calibri"/>
              </a:rPr>
              <a:t>Interesting sound can be used in many situations, but there are considerations when using interesting sound for sleep. </a:t>
            </a:r>
            <a:endParaRPr lang="en-US">
              <a:cs typeface="Calibri"/>
            </a:endParaRPr>
          </a:p>
          <a:p>
            <a:pPr marL="171450" marR="0" lvl="0" indent="-171450" algn="l" defTabSz="931774"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cs typeface="Calibri"/>
              </a:rPr>
              <a:t>Using interesting sound to fall asleep: </a:t>
            </a:r>
          </a:p>
          <a:p>
            <a:pPr marL="628650" lvl="1" indent="-171450" defTabSz="931774">
              <a:buFont typeface="Wingdings" panose="05000000000000000000" pitchFamily="2" charset="2"/>
              <a:buChar char="v"/>
              <a:defRPr/>
            </a:pPr>
            <a:r>
              <a:rPr lang="en-US">
                <a:cs typeface="Calibri"/>
              </a:rPr>
              <a:t>Some people assume that interesting sound shouldn’t be used when people want to relax or sleep. However, it’s important to keep an open mind and make decisions based on experience rather than assumptions about what will happen. </a:t>
            </a:r>
            <a:endParaRPr lang="en-US" b="0">
              <a:cs typeface="Calibri"/>
            </a:endParaRPr>
          </a:p>
          <a:p>
            <a:pPr marL="628650" marR="0" lvl="1" indent="-171450" algn="l" defTabSz="931774"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Interesting sound helps many people fall asleep at night and isn’t helpful for others. Experimentation is the only way to know if it will be helpful or not. </a:t>
            </a:r>
          </a:p>
          <a:p>
            <a:pPr marL="628650" marR="0" lvl="1" indent="-171450" algn="l" defTabSz="931774"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People who use interesting sound (e.g. audio books, podcasts) to fall asleep at night say that it helps them get their mind off their tinnitus (and anything else that’s bothering them) long enough to allow them to relax enough to fall asleep. Using interesting sound to help with sleep may be similar to reading a book at night to help with falling asleep.</a:t>
            </a:r>
          </a:p>
          <a:p>
            <a:pPr marL="628650" marR="0" lvl="1" indent="-171450" algn="l" defTabSz="931774"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b="0">
              <a:cs typeface="Calibri"/>
            </a:endParaRPr>
          </a:p>
        </p:txBody>
      </p:sp>
      <p:sp>
        <p:nvSpPr>
          <p:cNvPr id="4" name="Slide Number Placeholder 3"/>
          <p:cNvSpPr>
            <a:spLocks noGrp="1"/>
          </p:cNvSpPr>
          <p:nvPr>
            <p:ph type="sldNum" sz="quarter" idx="5"/>
          </p:nvPr>
        </p:nvSpPr>
        <p:spPr/>
        <p:txBody>
          <a:bodyPr/>
          <a:lstStyle/>
          <a:p>
            <a:fld id="{69F64CCD-C55C-8D46-83BC-95C89C7AD24D}" type="slidenum">
              <a:rPr lang="en-US" smtClean="0"/>
              <a:t>62</a:t>
            </a:fld>
            <a:endParaRPr lang="en-US"/>
          </a:p>
        </p:txBody>
      </p:sp>
    </p:spTree>
    <p:extLst>
      <p:ext uri="{BB962C8B-B14F-4D97-AF65-F5344CB8AC3E}">
        <p14:creationId xmlns:p14="http://schemas.microsoft.com/office/powerpoint/2010/main" val="40559570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Walk participants through these examples of interesting sounds. These are examples to get ideas flowing; your participants may use some or none of these.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Remind participants that interesting sound can be recorded or can be live in their environment. </a:t>
            </a:r>
          </a:p>
          <a:p>
            <a:pPr marL="171450" indent="-171450">
              <a:buFont typeface="Wingdings" panose="05000000000000000000" pitchFamily="2" charset="2"/>
              <a:buChar char="v"/>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63</a:t>
            </a:fld>
            <a:endParaRPr lang="en-US"/>
          </a:p>
        </p:txBody>
      </p:sp>
    </p:spTree>
    <p:extLst>
      <p:ext uri="{BB962C8B-B14F-4D97-AF65-F5344CB8AC3E}">
        <p14:creationId xmlns:p14="http://schemas.microsoft.com/office/powerpoint/2010/main" val="2945354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Ask Veterans to silence their mobile devices before the session begins. This will help eliminate any distractions and prevent those connecting via mobile device from getting disconnected. </a:t>
            </a:r>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4163EE9-D68A-4A32-8858-41EACE6CC9EB}" type="slidenum">
              <a:rPr lang="en-US" smtClean="0"/>
              <a:t>10</a:t>
            </a:fld>
            <a:endParaRPr lang="en-US"/>
          </a:p>
        </p:txBody>
      </p:sp>
    </p:spTree>
    <p:extLst>
      <p:ext uri="{BB962C8B-B14F-4D97-AF65-F5344CB8AC3E}">
        <p14:creationId xmlns:p14="http://schemas.microsoft.com/office/powerpoint/2010/main" val="41374952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The intention of this activity is to give the participants some experience of having their attention shifted away from their tinnitus and redirected onto something else. </a:t>
            </a:r>
          </a:p>
          <a:p>
            <a:pPr marL="171450" indent="-171450">
              <a:buFont typeface="Wingdings" panose="05000000000000000000" pitchFamily="2" charset="2"/>
              <a:buChar char="v"/>
            </a:pPr>
            <a:r>
              <a:rPr lang="en-US" b="0"/>
              <a:t>Use the slide to give participants some experience with paying attention to whether a sound is interesting for them.</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If unable to use a sound for this activity, ask participants to share ideas of sounds that they believe will be interesting to them.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The link in the slide is a YouTube video that is 18 minutes long. For demonstration purposes, just play a minute or two of it.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b="1"/>
          </a:p>
          <a:p>
            <a:r>
              <a:rPr lang="en-US" b="0"/>
              <a:t>Instructions for the session: </a:t>
            </a:r>
          </a:p>
          <a:p>
            <a:pPr marL="171450" indent="-171450">
              <a:buFont typeface="Wingdings" panose="05000000000000000000" pitchFamily="2" charset="2"/>
              <a:buChar char="v"/>
            </a:pPr>
            <a:r>
              <a:rPr lang="en-US"/>
              <a:t>Provider could consider reading a passage or playing a YouTube clip for demonstration purposes. Or asking what sound is interesting to the participants and letting them talk about it. </a:t>
            </a:r>
          </a:p>
          <a:p>
            <a:pPr marL="171450" indent="-171450">
              <a:buFont typeface="Wingdings" panose="05000000000000000000" pitchFamily="2" charset="2"/>
              <a:buChar char="v"/>
            </a:pPr>
            <a:r>
              <a:rPr lang="en-US"/>
              <a:t>Ask participants to be ready to share their rating if playing an interesting sound in the session, if participants will be listening to interesting sound outside of the session ask them to be ready to share it at the next session. </a:t>
            </a:r>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64</a:t>
            </a:fld>
            <a:endParaRPr lang="en-US"/>
          </a:p>
        </p:txBody>
      </p:sp>
    </p:spTree>
    <p:extLst>
      <p:ext uri="{BB962C8B-B14F-4D97-AF65-F5344CB8AC3E}">
        <p14:creationId xmlns:p14="http://schemas.microsoft.com/office/powerpoint/2010/main" val="16558081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Use this slide to emphasize that interesting sound preferences will vary from person to person</a:t>
            </a:r>
            <a:r>
              <a:rPr lang="en-US" sz="1200" b="0" kern="1200">
                <a:solidFill>
                  <a:schemeClr val="tx1"/>
                </a:solidFill>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Discuss with the participants that using interesting sound as a distraction from tinnitus is helpful for many.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r>
              <a:rPr lang="en-US" b="0"/>
              <a:t>Instructions for the session: </a:t>
            </a:r>
          </a:p>
          <a:p>
            <a:pPr marL="171450" indent="-171450">
              <a:buFont typeface="Wingdings" panose="05000000000000000000" pitchFamily="2" charset="2"/>
              <a:buChar char="v"/>
            </a:pPr>
            <a:r>
              <a:rPr lang="en-US"/>
              <a:t>Ask participants to think about things that really capture their attention. </a:t>
            </a:r>
          </a:p>
          <a:p>
            <a:pPr marL="171450" indent="-171450">
              <a:buFont typeface="Wingdings" panose="05000000000000000000" pitchFamily="2" charset="2"/>
              <a:buChar char="v"/>
            </a:pPr>
            <a:endParaRPr lang="en-US"/>
          </a:p>
        </p:txBody>
      </p:sp>
      <p:sp>
        <p:nvSpPr>
          <p:cNvPr id="4" name="Slide Number Placeholder 3"/>
          <p:cNvSpPr>
            <a:spLocks noGrp="1"/>
          </p:cNvSpPr>
          <p:nvPr>
            <p:ph type="sldNum" sz="quarter" idx="5"/>
          </p:nvPr>
        </p:nvSpPr>
        <p:spPr/>
        <p:txBody>
          <a:bodyPr/>
          <a:lstStyle/>
          <a:p>
            <a:pPr>
              <a:defRPr/>
            </a:pPr>
            <a:fld id="{C0CC6027-D206-4652-B273-2BBAF306C622}" type="slidenum">
              <a:rPr lang="en-US" smtClean="0"/>
              <a:pPr>
                <a:defRPr/>
              </a:pPr>
              <a:t>65</a:t>
            </a:fld>
            <a:endParaRPr lang="en-US"/>
          </a:p>
        </p:txBody>
      </p:sp>
    </p:spTree>
    <p:extLst>
      <p:ext uri="{BB962C8B-B14F-4D97-AF65-F5344CB8AC3E}">
        <p14:creationId xmlns:p14="http://schemas.microsoft.com/office/powerpoint/2010/main" val="173939353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kern="1200">
                <a:solidFill>
                  <a:schemeClr val="tx1"/>
                </a:solidFill>
                <a:latin typeface="+mn-lt"/>
                <a:ea typeface="+mn-ea"/>
                <a:cs typeface="+mn-cs"/>
              </a:rPr>
              <a:t>Sound that is interesting and has meaning to each participant might be especially helpful.</a:t>
            </a:r>
            <a:r>
              <a:rPr lang="en-US" b="0">
                <a:cs typeface="Calibri"/>
              </a:rPr>
              <a: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An option is to focus on adding meaningful sound that they want in their life, just because they want it there. For example, sounds that remind them of pleasant memories, music they enjoyed when they were younger, or sound that is connected to their values. </a:t>
            </a:r>
          </a:p>
          <a:p>
            <a:pPr marL="171450" indent="-171450">
              <a:buFont typeface="Wingdings" panose="05000000000000000000" pitchFamily="2" charset="2"/>
              <a:buChar char="v"/>
            </a:pPr>
            <a:endParaRPr lang="en-US" b="0"/>
          </a:p>
          <a:p>
            <a:r>
              <a:rPr lang="en-US" b="0"/>
              <a:t>Instructions for the session: </a:t>
            </a:r>
          </a:p>
          <a:p>
            <a:pPr marL="171450" indent="-171450">
              <a:buFont typeface="Wingdings" panose="05000000000000000000" pitchFamily="2" charset="2"/>
              <a:buChar char="v"/>
            </a:pPr>
            <a:r>
              <a:rPr lang="en-US"/>
              <a:t>Encourage participants to use interesting sound to bring into their life what they want and care about.</a:t>
            </a:r>
          </a:p>
          <a:p>
            <a:pPr marL="171450" indent="-171450">
              <a:buFont typeface="Wingdings" panose="05000000000000000000" pitchFamily="2" charset="2"/>
              <a:buChar char="v"/>
            </a:pPr>
            <a:r>
              <a:rPr lang="en-US"/>
              <a:t>Point out to participants that there’s nothing wrong with using sound for the sole purpose of avoiding discomfort or distress from tinnitus. Anyone who wants that can do that. </a:t>
            </a:r>
          </a:p>
          <a:p>
            <a:pPr marL="171450" indent="-171450">
              <a:buFont typeface="Wingdings" panose="05000000000000000000" pitchFamily="2" charset="2"/>
              <a:buChar char="v"/>
            </a:pPr>
            <a:r>
              <a:rPr lang="en-US"/>
              <a:t>Occasionally people will talk about using sound starting to feel like a chore or feel like it’s draining. When that’s the case, it may be especially useful to experiment with adding sound that is meaningful.</a:t>
            </a:r>
          </a:p>
        </p:txBody>
      </p:sp>
      <p:sp>
        <p:nvSpPr>
          <p:cNvPr id="4" name="Slide Number Placeholder 3"/>
          <p:cNvSpPr>
            <a:spLocks noGrp="1"/>
          </p:cNvSpPr>
          <p:nvPr>
            <p:ph type="sldNum" sz="quarter" idx="5"/>
          </p:nvPr>
        </p:nvSpPr>
        <p:spPr/>
        <p:txBody>
          <a:bodyPr/>
          <a:lstStyle/>
          <a:p>
            <a:fld id="{69F64CCD-C55C-8D46-83BC-95C89C7AD24D}" type="slidenum">
              <a:rPr lang="en-US" smtClean="0"/>
              <a:t>66</a:t>
            </a:fld>
            <a:endParaRPr lang="en-US"/>
          </a:p>
        </p:txBody>
      </p:sp>
    </p:spTree>
    <p:extLst>
      <p:ext uri="{BB962C8B-B14F-4D97-AF65-F5344CB8AC3E}">
        <p14:creationId xmlns:p14="http://schemas.microsoft.com/office/powerpoint/2010/main" val="41443343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This slide and the next slide work together as animated slides when in presentation mode. Please look at them in presentation mode before changing or deleting. </a:t>
            </a:r>
          </a:p>
          <a:p>
            <a:endParaRPr lang="en-US" b="1"/>
          </a:p>
        </p:txBody>
      </p:sp>
      <p:sp>
        <p:nvSpPr>
          <p:cNvPr id="4" name="Slide Number Placeholder 3"/>
          <p:cNvSpPr>
            <a:spLocks noGrp="1"/>
          </p:cNvSpPr>
          <p:nvPr>
            <p:ph type="sldNum" sz="quarter" idx="5"/>
          </p:nvPr>
        </p:nvSpPr>
        <p:spPr/>
        <p:txBody>
          <a:bodyPr/>
          <a:lstStyle/>
          <a:p>
            <a:fld id="{69F64CCD-C55C-8D46-83BC-95C89C7AD24D}" type="slidenum">
              <a:rPr lang="en-US" smtClean="0"/>
              <a:t>67</a:t>
            </a:fld>
            <a:endParaRPr lang="en-US"/>
          </a:p>
        </p:txBody>
      </p:sp>
    </p:spTree>
    <p:extLst>
      <p:ext uri="{BB962C8B-B14F-4D97-AF65-F5344CB8AC3E}">
        <p14:creationId xmlns:p14="http://schemas.microsoft.com/office/powerpoint/2010/main" val="4799873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In this example, Patrick is talking to a friend, which is meaningful for him. </a:t>
            </a:r>
            <a:endParaRPr lang="en-US" b="0"/>
          </a:p>
          <a:p>
            <a:pPr marL="171450" indent="-171450">
              <a:buFont typeface="Wingdings" panose="05000000000000000000" pitchFamily="2" charset="2"/>
              <a:buChar char="v"/>
            </a:pPr>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68</a:t>
            </a:fld>
            <a:endParaRPr lang="en-US"/>
          </a:p>
        </p:txBody>
      </p:sp>
    </p:spTree>
    <p:extLst>
      <p:ext uri="{BB962C8B-B14F-4D97-AF65-F5344CB8AC3E}">
        <p14:creationId xmlns:p14="http://schemas.microsoft.com/office/powerpoint/2010/main" val="22191168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Ask participants to teach back the purpose of interesting sound to confirm understanding.</a:t>
            </a:r>
          </a:p>
          <a:p>
            <a:endParaRPr lang="en-US" b="1"/>
          </a:p>
          <a:p>
            <a:pPr marL="171450" indent="-171450">
              <a:buFont typeface="Wingdings" panose="05000000000000000000" pitchFamily="2" charset="2"/>
              <a:buChar char="v"/>
            </a:pPr>
            <a:endParaRPr lang="en-US" b="1"/>
          </a:p>
          <a:p>
            <a:endParaRPr lang="en-US" b="1"/>
          </a:p>
          <a:p>
            <a:endParaRPr lang="en-US" b="1"/>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69</a:t>
            </a:fld>
            <a:endParaRPr lang="en-US"/>
          </a:p>
        </p:txBody>
      </p:sp>
    </p:spTree>
    <p:extLst>
      <p:ext uri="{BB962C8B-B14F-4D97-AF65-F5344CB8AC3E}">
        <p14:creationId xmlns:p14="http://schemas.microsoft.com/office/powerpoint/2010/main" val="332636972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a:effectLst/>
                <a:latin typeface="Calibri" panose="020F0502020204030204" pitchFamily="34" charset="0"/>
                <a:ea typeface="Calibri" panose="020F0502020204030204" pitchFamily="34" charset="0"/>
                <a:cs typeface="Times New Roman" panose="02020603050405020304" pitchFamily="18" charset="0"/>
              </a:rPr>
              <a:t>Use this slide with your participants to facilitate discussion. </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70</a:t>
            </a:fld>
            <a:endParaRPr lang="en-US"/>
          </a:p>
        </p:txBody>
      </p:sp>
    </p:spTree>
    <p:extLst>
      <p:ext uri="{BB962C8B-B14F-4D97-AF65-F5344CB8AC3E}">
        <p14:creationId xmlns:p14="http://schemas.microsoft.com/office/powerpoint/2010/main" val="62593835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a:effectLst/>
                <a:latin typeface="Calibri" panose="020F0502020204030204" pitchFamily="34" charset="0"/>
                <a:ea typeface="Calibri" panose="020F0502020204030204" pitchFamily="34" charset="0"/>
                <a:cs typeface="Times New Roman" panose="02020603050405020304" pitchFamily="18" charset="0"/>
              </a:rPr>
              <a:t>Give your participants time to fill out the Interesting Sound section of the Sound Plan Worksheet.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t>There is an optional worksheet for Interesting Sound for participants who have difficulty coming up with interesting sounds to try, or who have aversions to trying sound.</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b="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9F64CCD-C55C-8D46-83BC-95C89C7AD24D}" type="slidenum">
              <a:rPr lang="en-US" smtClean="0"/>
              <a:t>71</a:t>
            </a:fld>
            <a:endParaRPr lang="en-US"/>
          </a:p>
        </p:txBody>
      </p:sp>
    </p:spTree>
    <p:extLst>
      <p:ext uri="{BB962C8B-B14F-4D97-AF65-F5344CB8AC3E}">
        <p14:creationId xmlns:p14="http://schemas.microsoft.com/office/powerpoint/2010/main" val="232135030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Allow time for participants to discuss how important it is for them to use their sound plan, how confident they are that they will use it, and what might get in the way. </a:t>
            </a:r>
          </a:p>
          <a:p>
            <a:pPr marL="0" indent="0" eaLnBrk="1" hangingPunct="1">
              <a:buFont typeface="Wingdings" panose="05000000000000000000" pitchFamily="2" charset="2"/>
              <a:buNone/>
            </a:pPr>
            <a:endParaRPr lang="en-US"/>
          </a:p>
          <a:p>
            <a:pPr eaLnBrk="1" hangingPunct="1"/>
            <a:r>
              <a:rPr lang="en-US" b="0"/>
              <a:t>Notes for the provider: </a:t>
            </a:r>
          </a:p>
          <a:p>
            <a:pPr marL="174708" indent="-174708">
              <a:buFont typeface="Wingdings" panose="05000000000000000000" pitchFamily="2" charset="2"/>
              <a:buChar char="v"/>
            </a:pPr>
            <a:r>
              <a:rPr lang="en-US" b="0" i="0">
                <a:solidFill>
                  <a:srgbClr val="1A1819"/>
                </a:solidFill>
                <a:effectLst/>
                <a:latin typeface="Public Sans"/>
              </a:rPr>
              <a:t>When considering a change in life, no matter what it is, we start by asking ourselves two questions: Is it worth it? (importance), and can I do it? (confidence).</a:t>
            </a:r>
          </a:p>
          <a:p>
            <a:pPr marL="171450" indent="-171450" algn="l">
              <a:buFont typeface="Wingdings" panose="05000000000000000000" pitchFamily="2" charset="2"/>
              <a:buChar char="v"/>
            </a:pPr>
            <a:r>
              <a:rPr lang="en-US" b="0" i="0">
                <a:solidFill>
                  <a:srgbClr val="1A1819"/>
                </a:solidFill>
                <a:effectLst/>
                <a:latin typeface="Public Sans"/>
              </a:rPr>
              <a:t>Measuring the importance:</a:t>
            </a:r>
          </a:p>
          <a:p>
            <a:pPr marL="628650" lvl="1" indent="-171450" algn="l">
              <a:buFont typeface="Wingdings" panose="05000000000000000000" pitchFamily="2" charset="2"/>
              <a:buChar char="v"/>
            </a:pPr>
            <a:r>
              <a:rPr lang="en-US" b="0" i="0">
                <a:solidFill>
                  <a:srgbClr val="1A1819"/>
                </a:solidFill>
                <a:effectLst/>
                <a:latin typeface="Public Sans"/>
              </a:rPr>
              <a:t>Whole Health begins with a focus on each person’s mission, aspiration and purpose, often referred to as MAP.</a:t>
            </a:r>
          </a:p>
          <a:p>
            <a:pPr marL="628650" lvl="1" indent="-171450" algn="l">
              <a:buFont typeface="Wingdings" panose="05000000000000000000" pitchFamily="2" charset="2"/>
              <a:buChar char="v"/>
            </a:pPr>
            <a:r>
              <a:rPr lang="en-US" b="0" i="0">
                <a:solidFill>
                  <a:srgbClr val="1A1819"/>
                </a:solidFill>
                <a:effectLst/>
                <a:latin typeface="Public Sans"/>
              </a:rPr>
              <a:t>When we look at health goals, we want to make sure they are connected to each person’s MAP because these are the goals that each person will be most motivated to complete.</a:t>
            </a:r>
          </a:p>
          <a:p>
            <a:pPr marL="171450" indent="-171450" algn="l">
              <a:buFont typeface="Wingdings" panose="05000000000000000000" pitchFamily="2" charset="2"/>
              <a:buChar char="v"/>
            </a:pPr>
            <a:r>
              <a:rPr lang="en-US" b="0" i="0">
                <a:solidFill>
                  <a:srgbClr val="1A1819"/>
                </a:solidFill>
                <a:effectLst/>
                <a:latin typeface="Public Sans"/>
              </a:rPr>
              <a:t>Confidence is critical:</a:t>
            </a:r>
          </a:p>
          <a:p>
            <a:pPr marL="628650" lvl="1" indent="-171450" algn="l">
              <a:buFont typeface="Wingdings" panose="05000000000000000000" pitchFamily="2" charset="2"/>
              <a:buChar char="v"/>
            </a:pPr>
            <a:r>
              <a:rPr lang="en-US" b="0" i="0">
                <a:solidFill>
                  <a:srgbClr val="1A1819"/>
                </a:solidFill>
                <a:effectLst/>
                <a:latin typeface="Public Sans"/>
              </a:rPr>
              <a:t>Confidence that they can make the change is the second key to success. </a:t>
            </a:r>
          </a:p>
          <a:p>
            <a:pPr marL="628650" lvl="1" indent="-171450" algn="l">
              <a:buFont typeface="Wingdings" panose="05000000000000000000" pitchFamily="2" charset="2"/>
              <a:buChar char="v"/>
            </a:pPr>
            <a:r>
              <a:rPr lang="en-US" b="0" i="0">
                <a:solidFill>
                  <a:srgbClr val="1A1819"/>
                </a:solidFill>
                <a:effectLst/>
                <a:latin typeface="Public Sans"/>
              </a:rPr>
              <a:t>If a change means the world to them, yet they are not sure they can achieve it, they might not be successful. Confidence is necessary for the change to be successful.</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72</a:t>
            </a:fld>
            <a:endParaRPr lang="en-US"/>
          </a:p>
        </p:txBody>
      </p:sp>
    </p:spTree>
    <p:extLst>
      <p:ext uri="{BB962C8B-B14F-4D97-AF65-F5344CB8AC3E}">
        <p14:creationId xmlns:p14="http://schemas.microsoft.com/office/powerpoint/2010/main" val="22933499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Use this slide to encourage discussion about the interplay between using sound and the eight different areas of self care. </a:t>
            </a:r>
          </a:p>
          <a:p>
            <a:pPr marL="171450" indent="-171450">
              <a:buFont typeface="Wingdings" panose="05000000000000000000" pitchFamily="2" charset="2"/>
              <a:buChar char="v"/>
            </a:pPr>
            <a:endParaRPr lang="en-US" b="0">
              <a:latin typeface="Arial"/>
              <a:cs typeface="Arial"/>
            </a:endParaRPr>
          </a:p>
          <a:p>
            <a:r>
              <a:rPr lang="en-US" b="0">
                <a:latin typeface="Arial"/>
                <a:cs typeface="Arial"/>
              </a:rPr>
              <a:t>Instructions for the session: </a:t>
            </a:r>
          </a:p>
          <a:p>
            <a:pPr marL="171450" indent="-171450">
              <a:buFont typeface="Wingdings" panose="05000000000000000000" pitchFamily="2" charset="2"/>
              <a:buChar char="v"/>
            </a:pPr>
            <a:r>
              <a:rPr lang="en-US"/>
              <a:t>Let the participants share an example of how they think sound will fit into their plan of care or you can provide an example. </a:t>
            </a:r>
          </a:p>
          <a:p>
            <a:pPr marL="171450" indent="-171450">
              <a:buFont typeface="Wingdings" panose="05000000000000000000" pitchFamily="2" charset="2"/>
              <a:buChar char="v"/>
            </a:pPr>
            <a:r>
              <a:rPr lang="en-US"/>
              <a:t>Sound can be used to facilitate sleep, relaxation, moving the body, personal development, spirit and soul, etc.</a:t>
            </a:r>
          </a:p>
          <a:p>
            <a:pPr marL="171450" indent="-171450">
              <a:buFont typeface="Wingdings" panose="05000000000000000000" pitchFamily="2" charset="2"/>
              <a:buChar char="v"/>
            </a:pPr>
            <a:r>
              <a:rPr lang="en-US"/>
              <a:t>Sound can support their whole health and living better with tinnitus goals. </a:t>
            </a:r>
          </a:p>
          <a:p>
            <a:pPr marL="171450" indent="-171450">
              <a:buFont typeface="Wingdings" panose="05000000000000000000" pitchFamily="2" charset="2"/>
              <a:buChar char="v"/>
            </a:pPr>
            <a:r>
              <a:rPr lang="en-US"/>
              <a:t>For review of this concept, refer to the module 1 introductory session whole health video. </a:t>
            </a:r>
          </a:p>
        </p:txBody>
      </p:sp>
      <p:sp>
        <p:nvSpPr>
          <p:cNvPr id="4" name="Slide Number Placeholder 3"/>
          <p:cNvSpPr>
            <a:spLocks noGrp="1"/>
          </p:cNvSpPr>
          <p:nvPr>
            <p:ph type="sldNum" sz="quarter" idx="5"/>
          </p:nvPr>
        </p:nvSpPr>
        <p:spPr/>
        <p:txBody>
          <a:bodyPr/>
          <a:lstStyle/>
          <a:p>
            <a:fld id="{69F64CCD-C55C-8D46-83BC-95C89C7AD24D}" type="slidenum">
              <a:rPr lang="en-US" smtClean="0"/>
              <a:t>73</a:t>
            </a:fld>
            <a:endParaRPr lang="en-US"/>
          </a:p>
        </p:txBody>
      </p:sp>
    </p:spTree>
    <p:extLst>
      <p:ext uri="{BB962C8B-B14F-4D97-AF65-F5344CB8AC3E}">
        <p14:creationId xmlns:p14="http://schemas.microsoft.com/office/powerpoint/2010/main" val="2812463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Please advise the Veterans the contact information for the Crisis Line was updated on a national basis and access was simplified. </a:t>
            </a:r>
          </a:p>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Remind participants that if they</a:t>
            </a:r>
            <a:r>
              <a:rPr lang="en-US">
                <a:latin typeface="Arial" panose="020B0604020202020204" pitchFamily="34" charset="0"/>
                <a:cs typeface="Arial" panose="020B0604020202020204" pitchFamily="34" charset="0"/>
              </a:rPr>
              <a:t> are in a crisis at any time, qualified caring VA professionals are ready to help them.</a:t>
            </a:r>
          </a:p>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If you or anyone you know is in crisis: call, click or text 24 hours a day, 7 days a week, 365 days a year. It is free and confidential.</a:t>
            </a:r>
          </a:p>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Remind participants that in case of an emergency, they should contact 911 or go to the nearest emergency room. </a:t>
            </a:r>
            <a:endParaRPr lang="en-US" b="0"/>
          </a:p>
        </p:txBody>
      </p:sp>
      <p:sp>
        <p:nvSpPr>
          <p:cNvPr id="4" name="Slide Number Placeholder 3"/>
          <p:cNvSpPr>
            <a:spLocks noGrp="1"/>
          </p:cNvSpPr>
          <p:nvPr>
            <p:ph type="sldNum" sz="quarter" idx="10"/>
          </p:nvPr>
        </p:nvSpPr>
        <p:spPr/>
        <p:txBody>
          <a:bodyPr/>
          <a:lstStyle/>
          <a:p>
            <a:fld id="{6CC39DD0-29B7-4328-A500-5519C67A6E0A}" type="slidenum">
              <a:rPr lang="en-US" smtClean="0"/>
              <a:t>11</a:t>
            </a:fld>
            <a:endParaRPr lang="en-US"/>
          </a:p>
        </p:txBody>
      </p:sp>
    </p:spTree>
    <p:extLst>
      <p:ext uri="{BB962C8B-B14F-4D97-AF65-F5344CB8AC3E}">
        <p14:creationId xmlns:p14="http://schemas.microsoft.com/office/powerpoint/2010/main" val="2389827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Use this slide to encourage participants to use sound devices they already have. </a:t>
            </a:r>
          </a:p>
          <a:p>
            <a:endParaRPr lang="en-US" b="1">
              <a:latin typeface="Arial"/>
              <a:cs typeface="Arial"/>
            </a:endParaRPr>
          </a:p>
          <a:p>
            <a:r>
              <a:rPr lang="en-US" b="0">
                <a:latin typeface="Arial"/>
                <a:cs typeface="Arial"/>
              </a:rPr>
              <a:t>Instructions for the session: </a:t>
            </a:r>
          </a:p>
          <a:p>
            <a:pPr marL="171450" indent="-171450">
              <a:buFont typeface="Wingdings" panose="05000000000000000000" pitchFamily="2" charset="2"/>
              <a:buChar char="v"/>
            </a:pPr>
            <a:r>
              <a:rPr lang="en-US" b="0">
                <a:latin typeface="Arial"/>
                <a:cs typeface="Arial"/>
              </a:rPr>
              <a:t>You may need to update these images over time as technology begins looking outdated</a:t>
            </a:r>
            <a:r>
              <a:rPr lang="en-US" b="1">
                <a:latin typeface="Arial"/>
                <a:cs typeface="Arial"/>
              </a:rPr>
              <a:t>.</a:t>
            </a:r>
          </a:p>
          <a:p>
            <a:endParaRPr lang="en-US" b="1">
              <a:latin typeface="Arial"/>
              <a:cs typeface="Arial"/>
            </a:endParaRPr>
          </a:p>
          <a:p>
            <a:pPr marL="0" indent="0">
              <a:buFont typeface="Wingdings" panose="05000000000000000000" pitchFamily="2" charset="2"/>
              <a:buNone/>
            </a:pPr>
            <a:r>
              <a:rPr lang="en-US" err="1"/>
              <a:t>Fishtank</a:t>
            </a:r>
            <a:r>
              <a:rPr lang="en-US"/>
              <a:t>- </a:t>
            </a:r>
            <a:r>
              <a:rPr lang="en-US" b="0" i="0">
                <a:solidFill>
                  <a:srgbClr val="656565"/>
                </a:solidFill>
                <a:effectLst/>
                <a:latin typeface="-apple-system"/>
              </a:rPr>
              <a:t>ID 5032174© </a:t>
            </a:r>
            <a:r>
              <a:rPr lang="en-US" b="0" i="0" u="none" strike="noStrike">
                <a:solidFill>
                  <a:srgbClr val="656565"/>
                </a:solidFill>
                <a:effectLst/>
                <a:latin typeface="-apple-system"/>
                <a:hlinkClick r:id="rId3"/>
              </a:rPr>
              <a:t>Richard Nelson</a:t>
            </a:r>
            <a:r>
              <a:rPr lang="en-US" b="0" i="0">
                <a:solidFill>
                  <a:srgbClr val="656565"/>
                </a:solidFill>
                <a:effectLst/>
                <a:latin typeface="-apple-system"/>
              </a:rPr>
              <a:t>| Dreamstime.com</a:t>
            </a:r>
            <a:endParaRPr lang="en-US"/>
          </a:p>
          <a:p>
            <a:pPr algn="l"/>
            <a:r>
              <a:rPr lang="en-US"/>
              <a:t>Fountain- </a:t>
            </a:r>
            <a:r>
              <a:rPr lang="en-US" b="0" i="0">
                <a:solidFill>
                  <a:srgbClr val="656565"/>
                </a:solidFill>
                <a:effectLst/>
                <a:latin typeface="-apple-system"/>
              </a:rPr>
              <a:t>ID 271976716© </a:t>
            </a:r>
            <a:r>
              <a:rPr lang="en-US" b="0" i="0" u="none" strike="noStrike">
                <a:solidFill>
                  <a:srgbClr val="656565"/>
                </a:solidFill>
                <a:effectLst/>
                <a:latin typeface="-apple-system"/>
                <a:hlinkClick r:id="rId4"/>
              </a:rPr>
              <a:t>Christian Lopez Walker</a:t>
            </a:r>
            <a:r>
              <a:rPr lang="en-US" b="0" i="0">
                <a:solidFill>
                  <a:srgbClr val="656565"/>
                </a:solidFill>
                <a:effectLst/>
                <a:latin typeface="-apple-system"/>
              </a:rPr>
              <a:t>| Dreamstime.com</a:t>
            </a:r>
            <a:endParaRPr lang="en-US"/>
          </a:p>
          <a:p>
            <a:pPr algn="l"/>
            <a:r>
              <a:rPr lang="en-US"/>
              <a:t>Bluetooth Speaker- </a:t>
            </a:r>
            <a:r>
              <a:rPr lang="en-US" b="0" i="0">
                <a:solidFill>
                  <a:srgbClr val="656565"/>
                </a:solidFill>
                <a:effectLst/>
                <a:latin typeface="-apple-system"/>
              </a:rPr>
              <a:t>ID 167249327© </a:t>
            </a:r>
            <a:r>
              <a:rPr lang="en-US" b="0" i="0" u="none" strike="noStrike">
                <a:solidFill>
                  <a:srgbClr val="656565"/>
                </a:solidFill>
                <a:effectLst/>
                <a:latin typeface="-apple-system"/>
                <a:hlinkClick r:id="rId5"/>
              </a:rPr>
              <a:t>F01photo</a:t>
            </a:r>
            <a:r>
              <a:rPr lang="en-US" b="0" i="0">
                <a:solidFill>
                  <a:srgbClr val="656565"/>
                </a:solidFill>
                <a:effectLst/>
                <a:latin typeface="-apple-system"/>
              </a:rPr>
              <a:t>| Dreamstime.com</a:t>
            </a:r>
          </a:p>
          <a:p>
            <a:pPr algn="l"/>
            <a:r>
              <a:rPr lang="en-US"/>
              <a:t>Fan- </a:t>
            </a:r>
            <a:r>
              <a:rPr lang="en-US" b="0" i="0">
                <a:solidFill>
                  <a:srgbClr val="656565"/>
                </a:solidFill>
                <a:effectLst/>
                <a:latin typeface="-apple-system"/>
              </a:rPr>
              <a:t>ID 20266060© </a:t>
            </a:r>
            <a:r>
              <a:rPr lang="en-US" b="0" i="0" u="none" strike="noStrike" err="1">
                <a:solidFill>
                  <a:srgbClr val="656565"/>
                </a:solidFill>
                <a:effectLst/>
                <a:latin typeface="-apple-system"/>
                <a:hlinkClick r:id="rId6"/>
              </a:rPr>
              <a:t>Vichaya</a:t>
            </a:r>
            <a:r>
              <a:rPr lang="en-US" b="0" i="0" u="none" strike="noStrike">
                <a:solidFill>
                  <a:srgbClr val="656565"/>
                </a:solidFill>
                <a:effectLst/>
                <a:latin typeface="-apple-system"/>
                <a:hlinkClick r:id="rId6"/>
              </a:rPr>
              <a:t> </a:t>
            </a:r>
            <a:r>
              <a:rPr lang="en-US" b="0" i="0" u="none" strike="noStrike" err="1">
                <a:solidFill>
                  <a:srgbClr val="656565"/>
                </a:solidFill>
                <a:effectLst/>
                <a:latin typeface="-apple-system"/>
                <a:hlinkClick r:id="rId6"/>
              </a:rPr>
              <a:t>Kiatyingangsulee</a:t>
            </a:r>
            <a:r>
              <a:rPr lang="en-US" b="0" i="0">
                <a:solidFill>
                  <a:srgbClr val="656565"/>
                </a:solidFill>
                <a:effectLst/>
                <a:latin typeface="-apple-system"/>
              </a:rPr>
              <a:t>| Dreamstime.com</a:t>
            </a:r>
          </a:p>
          <a:p>
            <a:pPr algn="l"/>
            <a:r>
              <a:rPr lang="en-US" b="0" i="0">
                <a:solidFill>
                  <a:srgbClr val="656565"/>
                </a:solidFill>
                <a:effectLst/>
                <a:latin typeface="-apple-system"/>
              </a:rPr>
              <a:t>Modern Wireless Earbuds - ID 218564013</a:t>
            </a:r>
          </a:p>
          <a:p>
            <a:br>
              <a:rPr lang="en-US" b="0" i="0">
                <a:effectLst/>
                <a:latin typeface="-apple-system"/>
              </a:rPr>
            </a:br>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74</a:t>
            </a:fld>
            <a:endParaRPr lang="en-US"/>
          </a:p>
        </p:txBody>
      </p:sp>
    </p:spTree>
    <p:extLst>
      <p:ext uri="{BB962C8B-B14F-4D97-AF65-F5344CB8AC3E}">
        <p14:creationId xmlns:p14="http://schemas.microsoft.com/office/powerpoint/2010/main" val="403925457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Use this slide to discuss various sound devices. Point out that there are tabletop, portable, hearing aids, and wearable device options.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cs typeface="Calibri"/>
              </a:rPr>
              <a:t>The devices pictured on this slide were all available to Veterans through the VA at the time the slide was developed. Over time the options will change. This slide will need to be updated as the options change.  </a:t>
            </a:r>
          </a:p>
          <a:p>
            <a:endParaRPr lang="en-US" b="0"/>
          </a:p>
          <a:p>
            <a:r>
              <a:rPr lang="en-US" b="0"/>
              <a:t>Instructions for the session: </a:t>
            </a:r>
          </a:p>
          <a:p>
            <a:pPr marL="171450" indent="-171450">
              <a:buFont typeface="Wingdings" panose="05000000000000000000" pitchFamily="2" charset="2"/>
              <a:buChar char="v"/>
            </a:pPr>
            <a:r>
              <a:rPr lang="en-US" b="0">
                <a:cs typeface="Calibri"/>
              </a:rPr>
              <a:t>Adapt slide to local resources and update as the Prosthetics and ROES devices are added/deleted on contract</a:t>
            </a:r>
          </a:p>
          <a:p>
            <a:endParaRPr lang="en-US" b="0">
              <a:cs typeface="Calibri"/>
            </a:endParaRPr>
          </a:p>
          <a:p>
            <a:r>
              <a:rPr lang="en-US" b="0">
                <a:cs typeface="Calibri"/>
              </a:rPr>
              <a:t>Note to the provider:</a:t>
            </a:r>
          </a:p>
          <a:p>
            <a:pPr marL="171450" indent="-171450">
              <a:buFont typeface="Wingdings" panose="05000000000000000000" pitchFamily="2" charset="2"/>
              <a:buChar char="v"/>
            </a:pPr>
            <a:r>
              <a:rPr lang="en-US" b="0">
                <a:cs typeface="Calibri"/>
              </a:rPr>
              <a:t>Mention there are tabletop, portable and wearable devices</a:t>
            </a:r>
          </a:p>
          <a:p>
            <a:endParaRPr lang="en-US">
              <a:cs typeface="Calibri"/>
            </a:endParaRPr>
          </a:p>
        </p:txBody>
      </p:sp>
      <p:sp>
        <p:nvSpPr>
          <p:cNvPr id="4" name="Slide Number Placeholder 3"/>
          <p:cNvSpPr>
            <a:spLocks noGrp="1"/>
          </p:cNvSpPr>
          <p:nvPr>
            <p:ph type="sldNum" sz="quarter" idx="5"/>
          </p:nvPr>
        </p:nvSpPr>
        <p:spPr/>
        <p:txBody>
          <a:bodyPr/>
          <a:lstStyle/>
          <a:p>
            <a:fld id="{69F64CCD-C55C-8D46-83BC-95C89C7AD24D}" type="slidenum">
              <a:rPr lang="en-US" smtClean="0"/>
              <a:t>75</a:t>
            </a:fld>
            <a:endParaRPr lang="en-US"/>
          </a:p>
        </p:txBody>
      </p:sp>
    </p:spTree>
    <p:extLst>
      <p:ext uri="{BB962C8B-B14F-4D97-AF65-F5344CB8AC3E}">
        <p14:creationId xmlns:p14="http://schemas.microsoft.com/office/powerpoint/2010/main" val="47791957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Pillow speakers, sound pillow and headband with embedded speakers are helpful device options when sharing a bedroom with someone who does not want to hear sound.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You may need to update this slide based on devices available. </a:t>
            </a:r>
          </a:p>
          <a:p>
            <a:pPr marL="171450" indent="-171450">
              <a:buFont typeface="Wingdings" panose="05000000000000000000" pitchFamily="2" charset="2"/>
              <a:buChar char="v"/>
            </a:pPr>
            <a:endParaRPr lang="en-US" b="1"/>
          </a:p>
        </p:txBody>
      </p:sp>
      <p:sp>
        <p:nvSpPr>
          <p:cNvPr id="4" name="Slide Number Placeholder 3"/>
          <p:cNvSpPr>
            <a:spLocks noGrp="1"/>
          </p:cNvSpPr>
          <p:nvPr>
            <p:ph type="sldNum" sz="quarter" idx="5"/>
          </p:nvPr>
        </p:nvSpPr>
        <p:spPr/>
        <p:txBody>
          <a:bodyPr/>
          <a:lstStyle/>
          <a:p>
            <a:fld id="{69F64CCD-C55C-8D46-83BC-95C89C7AD24D}" type="slidenum">
              <a:rPr lang="en-US" smtClean="0"/>
              <a:t>76</a:t>
            </a:fld>
            <a:endParaRPr lang="en-US"/>
          </a:p>
        </p:txBody>
      </p:sp>
    </p:spTree>
    <p:extLst>
      <p:ext uri="{BB962C8B-B14F-4D97-AF65-F5344CB8AC3E}">
        <p14:creationId xmlns:p14="http://schemas.microsoft.com/office/powerpoint/2010/main" val="253120438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eaLnBrk="0" hangingPunct="0">
              <a:lnSpc>
                <a:spcPct val="90000"/>
              </a:lnSpc>
              <a:spcBef>
                <a:spcPts val="1000"/>
              </a:spcBef>
              <a:buSzPct val="100000"/>
              <a:buFont typeface="Wingdings" panose="05000000000000000000" pitchFamily="2" charset="2"/>
              <a:buChar char="v"/>
              <a:defRPr/>
            </a:pPr>
            <a:r>
              <a:rPr lang="en-US" b="0"/>
              <a:t>The pillow speaker can </a:t>
            </a:r>
            <a:r>
              <a:rPr lang="en-US" b="0" kern="1200">
                <a:latin typeface="Arial" panose="020B0604020202020204" pitchFamily="34" charset="0"/>
                <a:cs typeface="Arial" panose="020B0604020202020204" pitchFamily="34" charset="0"/>
              </a:rPr>
              <a:t>be plugged into anything with a standard headphone jack.</a:t>
            </a:r>
          </a:p>
          <a:p>
            <a:pPr marL="228600" marR="0" lvl="0" indent="-228600" algn="l" defTabSz="914400" rtl="0" eaLnBrk="0" fontAlgn="auto" latinLnBrk="0" hangingPunct="0">
              <a:lnSpc>
                <a:spcPct val="90000"/>
              </a:lnSpc>
              <a:spcBef>
                <a:spcPts val="1000"/>
              </a:spcBef>
              <a:spcAft>
                <a:spcPts val="0"/>
              </a:spcAft>
              <a:buClrTx/>
              <a:buSzPct val="100000"/>
              <a:buFont typeface="Wingdings" panose="05000000000000000000" pitchFamily="2" charset="2"/>
              <a:buChar char="v"/>
              <a:tabLst/>
              <a:defRPr/>
            </a:pPr>
            <a:r>
              <a:rPr lang="en-US" b="0" kern="1200">
                <a:latin typeface="Arial" panose="020B0604020202020204" pitchFamily="34" charset="0"/>
                <a:cs typeface="Arial" panose="020B0604020202020204" pitchFamily="34" charset="0"/>
              </a:rPr>
              <a:t>These are a good choice for participants who want to continue using their own pillow. </a:t>
            </a:r>
          </a:p>
          <a:p>
            <a:pPr marL="228600" indent="-228600" eaLnBrk="0" hangingPunct="0">
              <a:lnSpc>
                <a:spcPct val="90000"/>
              </a:lnSpc>
              <a:spcBef>
                <a:spcPts val="1000"/>
              </a:spcBef>
              <a:buSzPct val="100000"/>
              <a:buFont typeface="Wingdings" panose="05000000000000000000" pitchFamily="2" charset="2"/>
              <a:buChar char="v"/>
              <a:defRPr/>
            </a:pPr>
            <a:r>
              <a:rPr lang="en-US" b="0" kern="1200">
                <a:latin typeface="Arial" panose="020B0604020202020204" pitchFamily="34" charset="0"/>
                <a:cs typeface="Arial" panose="020B0604020202020204" pitchFamily="34" charset="0"/>
              </a:rPr>
              <a:t>A disadvantage is that sound is usually only heard in one ear when sleeping on your side.</a:t>
            </a:r>
          </a:p>
          <a:p>
            <a:pPr marL="228600" marR="0" lvl="0" indent="-228600" algn="l" defTabSz="914400" rtl="0" eaLnBrk="0" fontAlgn="auto" latinLnBrk="0" hangingPunct="0">
              <a:lnSpc>
                <a:spcPct val="90000"/>
              </a:lnSpc>
              <a:spcBef>
                <a:spcPts val="1000"/>
              </a:spcBef>
              <a:spcAft>
                <a:spcPts val="0"/>
              </a:spcAft>
              <a:buClrTx/>
              <a:buSzPct val="100000"/>
              <a:buFont typeface="Wingdings" panose="05000000000000000000" pitchFamily="2" charset="2"/>
              <a:buChar char="v"/>
              <a:tabLst/>
              <a:defRPr/>
            </a:pPr>
            <a:r>
              <a:rPr lang="en-US" sz="1200" kern="1200">
                <a:latin typeface="Arial" panose="020B0604020202020204" pitchFamily="34" charset="0"/>
                <a:cs typeface="Arial" panose="020B0604020202020204" pitchFamily="34" charset="0"/>
              </a:rPr>
              <a:t>Helpful hint: some people put one speaker in the pillow and attach the other speaker to the headboard to have sound in both ears (Velcro or other adhesives).</a:t>
            </a:r>
            <a:endParaRPr lang="en-US" b="0" kern="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BADA4FE7-CC5C-4379-BDA6-59FC522C1295}" type="slidenum">
              <a:rPr lang="en-US" altLang="en-US" smtClean="0"/>
              <a:pPr>
                <a:defRPr/>
              </a:pPr>
              <a:t>77</a:t>
            </a:fld>
            <a:endParaRPr lang="en-US" altLang="en-US"/>
          </a:p>
        </p:txBody>
      </p:sp>
    </p:spTree>
    <p:extLst>
      <p:ext uri="{BB962C8B-B14F-4D97-AF65-F5344CB8AC3E}">
        <p14:creationId xmlns:p14="http://schemas.microsoft.com/office/powerpoint/2010/main" val="29076084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0" hangingPunct="0">
              <a:lnSpc>
                <a:spcPct val="90000"/>
              </a:lnSpc>
              <a:spcBef>
                <a:spcPts val="1000"/>
              </a:spcBef>
              <a:buSzPct val="100000"/>
              <a:buFont typeface="Wingdings" panose="05000000000000000000" pitchFamily="2" charset="2"/>
              <a:buChar char="v"/>
              <a:defRPr/>
            </a:pPr>
            <a:r>
              <a:rPr lang="en-US" b="0"/>
              <a:t>The sound pillow can </a:t>
            </a:r>
            <a:r>
              <a:rPr lang="en-US" b="0" kern="1200">
                <a:latin typeface="Arial" panose="020B0604020202020204" pitchFamily="34" charset="0"/>
                <a:cs typeface="Arial" panose="020B0604020202020204" pitchFamily="34" charset="0"/>
              </a:rPr>
              <a:t>be plugged into anything with a standard headphone jack. A disadvantage is that sound is usually only heard in one ear when sleeping on your side. A Bluetooth option is available. </a:t>
            </a:r>
            <a:endParaRPr lang="en-US" b="0"/>
          </a:p>
        </p:txBody>
      </p:sp>
      <p:sp>
        <p:nvSpPr>
          <p:cNvPr id="4" name="Slide Number Placeholder 3"/>
          <p:cNvSpPr>
            <a:spLocks noGrp="1"/>
          </p:cNvSpPr>
          <p:nvPr>
            <p:ph type="sldNum" sz="quarter" idx="5"/>
          </p:nvPr>
        </p:nvSpPr>
        <p:spPr/>
        <p:txBody>
          <a:bodyPr/>
          <a:lstStyle/>
          <a:p>
            <a:fld id="{69F64CCD-C55C-8D46-83BC-95C89C7AD24D}" type="slidenum">
              <a:rPr lang="en-US" smtClean="0"/>
              <a:t>78</a:t>
            </a:fld>
            <a:endParaRPr lang="en-US"/>
          </a:p>
        </p:txBody>
      </p:sp>
    </p:spTree>
    <p:extLst>
      <p:ext uri="{BB962C8B-B14F-4D97-AF65-F5344CB8AC3E}">
        <p14:creationId xmlns:p14="http://schemas.microsoft.com/office/powerpoint/2010/main" val="368899841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t>There are wired and wireless options to connect the headband with the advantage that sound is heard in both ears while sleeping. </a:t>
            </a:r>
          </a:p>
          <a:p>
            <a:endParaRPr lang="en-US"/>
          </a:p>
        </p:txBody>
      </p:sp>
      <p:sp>
        <p:nvSpPr>
          <p:cNvPr id="4" name="Slide Number Placeholder 3"/>
          <p:cNvSpPr>
            <a:spLocks noGrp="1"/>
          </p:cNvSpPr>
          <p:nvPr>
            <p:ph type="sldNum" sz="quarter" idx="5"/>
          </p:nvPr>
        </p:nvSpPr>
        <p:spPr/>
        <p:txBody>
          <a:bodyPr/>
          <a:lstStyle/>
          <a:p>
            <a:pPr>
              <a:defRPr/>
            </a:pPr>
            <a:fld id="{BADA4FE7-CC5C-4379-BDA6-59FC522C1295}" type="slidenum">
              <a:rPr lang="en-US" altLang="en-US" smtClean="0"/>
              <a:pPr>
                <a:defRPr/>
              </a:pPr>
              <a:t>79</a:t>
            </a:fld>
            <a:endParaRPr lang="en-US" altLang="en-US"/>
          </a:p>
        </p:txBody>
      </p:sp>
    </p:spTree>
    <p:extLst>
      <p:ext uri="{BB962C8B-B14F-4D97-AF65-F5344CB8AC3E}">
        <p14:creationId xmlns:p14="http://schemas.microsoft.com/office/powerpoint/2010/main" val="5619964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Explain to the participants </a:t>
            </a:r>
            <a:r>
              <a:rPr lang="en-US" b="0" kern="1200">
                <a:latin typeface="Arial" panose="020B0604020202020204" pitchFamily="34" charset="0"/>
                <a:cs typeface="Arial" panose="020B0604020202020204" pitchFamily="34" charset="0"/>
              </a:rPr>
              <a:t>how to receive sound devices from your site. </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80</a:t>
            </a:fld>
            <a:endParaRPr lang="en-US"/>
          </a:p>
        </p:txBody>
      </p:sp>
    </p:spTree>
    <p:extLst>
      <p:ext uri="{BB962C8B-B14F-4D97-AF65-F5344CB8AC3E}">
        <p14:creationId xmlns:p14="http://schemas.microsoft.com/office/powerpoint/2010/main" val="8288446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kern="1200">
                <a:latin typeface="Arial" panose="020B0604020202020204" pitchFamily="34" charset="0"/>
                <a:cs typeface="Arial" panose="020B0604020202020204" pitchFamily="34" charset="0"/>
              </a:rPr>
              <a:t>Streaming services and mobile apps you are already using to listen to music, podcasts, audiobooks may be routed through your hearing aids. In addition, there are many free self care mobile apps available at mobile.va.gov</a:t>
            </a:r>
          </a:p>
          <a:p>
            <a:endParaRPr lang="en-US" b="0"/>
          </a:p>
          <a:p>
            <a:r>
              <a:rPr lang="en-US" b="0"/>
              <a:t>Instructions for the session: </a:t>
            </a:r>
          </a:p>
          <a:p>
            <a:pPr marL="171450" indent="-171450">
              <a:buFont typeface="Wingdings" panose="05000000000000000000" pitchFamily="2" charset="2"/>
              <a:buChar char="v"/>
            </a:pPr>
            <a:r>
              <a:rPr lang="en-US"/>
              <a:t>Have a handout with Veteran consumer tech support, or customer assistant lines for each hearing aid manufacturer. This might be a cards, stickers, or a sheet of paper with a list of appropriate contact information for Veterans to use to access support in connecting their hearing aids to their smart phone. </a:t>
            </a:r>
          </a:p>
        </p:txBody>
      </p:sp>
      <p:sp>
        <p:nvSpPr>
          <p:cNvPr id="4" name="Slide Number Placeholder 3"/>
          <p:cNvSpPr>
            <a:spLocks noGrp="1"/>
          </p:cNvSpPr>
          <p:nvPr>
            <p:ph type="sldNum" sz="quarter" idx="5"/>
          </p:nvPr>
        </p:nvSpPr>
        <p:spPr/>
        <p:txBody>
          <a:bodyPr/>
          <a:lstStyle/>
          <a:p>
            <a:pPr>
              <a:defRPr/>
            </a:pPr>
            <a:fld id="{BADA4FE7-CC5C-4379-BDA6-59FC522C1295}" type="slidenum">
              <a:rPr lang="en-US" altLang="en-US" smtClean="0"/>
              <a:pPr>
                <a:defRPr/>
              </a:pPr>
              <a:t>81</a:t>
            </a:fld>
            <a:endParaRPr lang="en-US" altLang="en-US"/>
          </a:p>
        </p:txBody>
      </p:sp>
    </p:spTree>
    <p:extLst>
      <p:ext uri="{BB962C8B-B14F-4D97-AF65-F5344CB8AC3E}">
        <p14:creationId xmlns:p14="http://schemas.microsoft.com/office/powerpoint/2010/main" val="296815440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a:t>Annie is a VA service that sends automated text messages to Veterans to help them stay focused on their self-care.</a:t>
            </a:r>
            <a:endParaRPr lang="en-US" b="0">
              <a:cs typeface="Calibri"/>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Discuss with participants that Annie app is an optional text message reminder about their tinnitus plan of care.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At the time of the module’s release, information about Annie app was located here </a:t>
            </a:r>
            <a:r>
              <a:rPr lang="en-US">
                <a:hlinkClick r:id="rId3"/>
              </a:rPr>
              <a:t>ANNIE - Annie (sharepoint.com)</a:t>
            </a:r>
            <a:r>
              <a:rPr lang="en-US"/>
              <a:t> </a:t>
            </a:r>
            <a:r>
              <a:rPr lang="en-US">
                <a:hlinkClick r:id="rId4"/>
              </a:rPr>
              <a:t>Annie for Clinicians | VA Mobile</a:t>
            </a:r>
            <a:r>
              <a:rPr lang="en-US"/>
              <a:t> and includes training materials and other resources for clinicians and Veterans.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Annie tinnitus specific messages provide supportive text messages to help Veterans continue to develop and sustain their living better with tinnitus skillset.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Participation is voluntary</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Annie tinnitus messages automatically are sent out for 12 months and will cease automatically after 12 months.</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Veterans can opt out at any time by texting “Stop” to the messages.</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Clinicians can choose nationally created messages or create their own at the local level with their facility’s connected care service.</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The nationally created messages include prompts to return outcomes. These can be turned off or deleted when you add the patient.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Annie app provider-activated messages apply to the clinical tools used in the PTM 2.0 Living Better with Tinnitus Workshops and are specific to the worksheets used in these workshops. However, be aware that there are general tinnitus messages that Veterans can activate through the Annie app for Veterans. These messages are different than the educational messages for those participating in the workshops which are provider-prescribed. Veterans cannot activate the PTM-specific messages themselves; they must be activated by a provider through the Annie app for clinicians. Providers should only activate the PTM-specific messages for Veterans who want them to be activated. Veterans may activate general tinnitus messages from the Annie app by themselves, but they will not contain any PTM-specific content.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Check with your local facility regarding documentation requirements for Annie messages. An Annie note template may be available in some locations. Providers are encouraged to document that the Veteran consented to receive messages through Annie app -- in some cases text messaging charges may be incurred by Veterans based on their data plan. </a:t>
            </a:r>
          </a:p>
        </p:txBody>
      </p:sp>
      <p:sp>
        <p:nvSpPr>
          <p:cNvPr id="4" name="Slide Number Placeholder 3"/>
          <p:cNvSpPr>
            <a:spLocks noGrp="1"/>
          </p:cNvSpPr>
          <p:nvPr>
            <p:ph type="sldNum" sz="quarter" idx="5"/>
          </p:nvPr>
        </p:nvSpPr>
        <p:spPr/>
        <p:txBody>
          <a:bodyPr/>
          <a:lstStyle/>
          <a:p>
            <a:fld id="{69F64CCD-C55C-8D46-83BC-95C89C7AD24D}" type="slidenum">
              <a:rPr lang="en-US" smtClean="0"/>
              <a:t>82</a:t>
            </a:fld>
            <a:endParaRPr lang="en-US"/>
          </a:p>
        </p:txBody>
      </p:sp>
    </p:spTree>
    <p:extLst>
      <p:ext uri="{BB962C8B-B14F-4D97-AF65-F5344CB8AC3E}">
        <p14:creationId xmlns:p14="http://schemas.microsoft.com/office/powerpoint/2010/main" val="123575381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t>Frequency of sessions may vary depending on availability of providers. </a:t>
            </a:r>
          </a:p>
          <a:p>
            <a:pPr marL="171450" indent="-171450">
              <a:buFont typeface="Wingdings" panose="05000000000000000000" pitchFamily="2" charset="2"/>
              <a:buChar char="v"/>
            </a:pPr>
            <a:r>
              <a:rPr lang="en-US" b="0"/>
              <a:t>Edit this slide for what your next session is going to be.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Share with participants the topic for the next session and be prepared to discuss their sound plan outcomes.</a:t>
            </a:r>
          </a:p>
          <a:p>
            <a:pPr marL="171450" indent="-171450">
              <a:buFont typeface="Wingdings" panose="05000000000000000000" pitchFamily="2" charset="2"/>
              <a:buChar char="v"/>
            </a:pPr>
            <a:endParaRPr lang="en-US" b="0"/>
          </a:p>
        </p:txBody>
      </p:sp>
      <p:sp>
        <p:nvSpPr>
          <p:cNvPr id="4" name="Slide Number Placeholder 3"/>
          <p:cNvSpPr>
            <a:spLocks noGrp="1"/>
          </p:cNvSpPr>
          <p:nvPr>
            <p:ph type="sldNum" sz="quarter" idx="5"/>
          </p:nvPr>
        </p:nvSpPr>
        <p:spPr/>
        <p:txBody>
          <a:bodyPr/>
          <a:lstStyle/>
          <a:p>
            <a:fld id="{69F64CCD-C55C-8D46-83BC-95C89C7AD24D}" type="slidenum">
              <a:rPr lang="en-US" smtClean="0"/>
              <a:t>83</a:t>
            </a:fld>
            <a:endParaRPr lang="en-US"/>
          </a:p>
        </p:txBody>
      </p:sp>
    </p:spTree>
    <p:extLst>
      <p:ext uri="{BB962C8B-B14F-4D97-AF65-F5344CB8AC3E}">
        <p14:creationId xmlns:p14="http://schemas.microsoft.com/office/powerpoint/2010/main" val="292291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xfrm>
            <a:off x="685800" y="1143000"/>
            <a:ext cx="5486400" cy="3086100"/>
          </a:xfrm>
          <a:ln/>
        </p:spPr>
      </p:sp>
      <p:sp>
        <p:nvSpPr>
          <p:cNvPr id="102403" name="Notes Placeholder 2"/>
          <p:cNvSpPr>
            <a:spLocks noGrp="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a:latin typeface="Arial" panose="020B0604020202020204" pitchFamily="34" charset="0"/>
              <a:cs typeface="Arial" panose="020B0604020202020204" pitchFamily="34" charset="0"/>
            </a:endParaRPr>
          </a:p>
        </p:txBody>
      </p:sp>
      <p:sp>
        <p:nvSpPr>
          <p:cNvPr id="102404" name="Slide Number Placeholder 3"/>
          <p:cNvSpPr>
            <a:spLocks noGrp="1"/>
          </p:cNvSpPr>
          <p:nvPr>
            <p:ph type="sldNum" sz="quarter" idx="5"/>
          </p:nvPr>
        </p:nvSpPr>
        <p:spPr>
          <a:noFill/>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434A777-26B5-427A-AAC2-E6D4A821AC4B}" type="slidenum">
              <a:rPr kumimoji="0" lang="en-US" sz="1200" b="0" i="0" u="none" strike="noStrike" kern="1200" cap="none" spc="0" normalizeH="0" baseline="0" noProof="0" smtClean="0">
                <a:ln>
                  <a:noFill/>
                </a:ln>
                <a:solidFill>
                  <a:prstClr val="black"/>
                </a:solidFill>
                <a:effectLst/>
                <a:uLnTx/>
                <a:uFillTx/>
                <a:latin typeface="Garamond"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Garamond" pitchFamily="18" charset="0"/>
              <a:ea typeface="+mn-ea"/>
              <a:cs typeface="+mn-cs"/>
            </a:endParaRPr>
          </a:p>
        </p:txBody>
      </p:sp>
    </p:spTree>
    <p:extLst>
      <p:ext uri="{BB962C8B-B14F-4D97-AF65-F5344CB8AC3E}">
        <p14:creationId xmlns:p14="http://schemas.microsoft.com/office/powerpoint/2010/main" val="263200455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solidFill>
                  <a:srgbClr val="0563C1"/>
                </a:solidFill>
                <a:latin typeface="Calibri"/>
                <a:ea typeface="Times New Roman" panose="02020603050405020304" pitchFamily="18" charset="0"/>
                <a:cs typeface="Calibri"/>
              </a:rPr>
              <a:t>These are some suggested resources to share. </a:t>
            </a:r>
            <a:r>
              <a:rPr lang="en-US" b="0">
                <a:solidFill>
                  <a:srgbClr val="0563C1"/>
                </a:solidFill>
                <a:latin typeface="+mn-lt"/>
                <a:ea typeface="Times New Roman" panose="02020603050405020304" pitchFamily="18" charset="0"/>
                <a:cs typeface="Calibri"/>
              </a:rPr>
              <a:t>These resources are also located in the resource handout of this course.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solidFill>
                  <a:srgbClr val="0563C1"/>
                </a:solidFill>
                <a:latin typeface="Calibri"/>
                <a:ea typeface="Times New Roman" panose="02020603050405020304" pitchFamily="18" charset="0"/>
                <a:cs typeface="Calibri"/>
              </a:rPr>
              <a:t>You may have locally approved resources from your patient education committee that you may want share. </a:t>
            </a:r>
            <a:endParaRPr lang="en-US" b="0" u="sng">
              <a:solidFill>
                <a:srgbClr val="0563C1"/>
              </a:solidFill>
              <a:cs typeface="Calibri"/>
            </a:endParaRPr>
          </a:p>
          <a:p>
            <a:endParaRPr lang="en-US" b="1"/>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9F64CCD-C55C-8D46-83BC-95C89C7AD24D}" type="slidenum">
              <a:rPr kumimoji="0" lang="en-US" sz="1200" b="0" i="0" u="none" strike="noStrike" kern="1200" cap="none" spc="0" normalizeH="0" baseline="0" noProof="0" smtClean="0">
                <a:ln>
                  <a:noFill/>
                </a:ln>
                <a:solidFill>
                  <a:prstClr val="black"/>
                </a:solidFill>
                <a:effectLst/>
                <a:uLnTx/>
                <a:uFillTx/>
                <a:latin typeface="Garamond"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Garamond" pitchFamily="18" charset="0"/>
              <a:ea typeface="+mn-ea"/>
              <a:cs typeface="+mn-cs"/>
            </a:endParaRPr>
          </a:p>
        </p:txBody>
      </p:sp>
    </p:spTree>
    <p:extLst>
      <p:ext uri="{BB962C8B-B14F-4D97-AF65-F5344CB8AC3E}">
        <p14:creationId xmlns:p14="http://schemas.microsoft.com/office/powerpoint/2010/main" val="87860644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t>Thank Veterans for their service. </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CC39DD0-29B7-4328-A500-5519C67A6E0A}" type="slidenum">
              <a:rPr kumimoji="0" lang="en-US" sz="1200" b="0" i="0" u="none" strike="noStrike" kern="1200" cap="none" spc="0" normalizeH="0" baseline="0" noProof="0" smtClean="0">
                <a:ln>
                  <a:noFill/>
                </a:ln>
                <a:solidFill>
                  <a:prstClr val="black"/>
                </a:solidFill>
                <a:effectLst/>
                <a:uLnTx/>
                <a:uFillTx/>
                <a:latin typeface="Garamond"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Garamond" pitchFamily="18" charset="0"/>
              <a:ea typeface="+mn-ea"/>
              <a:cs typeface="+mn-cs"/>
            </a:endParaRPr>
          </a:p>
        </p:txBody>
      </p:sp>
    </p:spTree>
    <p:extLst>
      <p:ext uri="{BB962C8B-B14F-4D97-AF65-F5344CB8AC3E}">
        <p14:creationId xmlns:p14="http://schemas.microsoft.com/office/powerpoint/2010/main" val="188235296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86</a:t>
            </a:fld>
            <a:endParaRPr lang="en-US"/>
          </a:p>
        </p:txBody>
      </p:sp>
    </p:spTree>
    <p:extLst>
      <p:ext uri="{BB962C8B-B14F-4D97-AF65-F5344CB8AC3E}">
        <p14:creationId xmlns:p14="http://schemas.microsoft.com/office/powerpoint/2010/main" val="2129103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r>
              <a:rPr lang="en-US" b="0">
                <a:latin typeface="Arial" panose="020B0604020202020204" pitchFamily="34" charset="0"/>
                <a:cs typeface="Arial" panose="020B0604020202020204" pitchFamily="34" charset="0"/>
              </a:rPr>
              <a:t>Take the time to introduce yourself and have the participants introduce themselves.</a:t>
            </a:r>
            <a:r>
              <a:rPr lang="en-US">
                <a:latin typeface="Arial" panose="020B0604020202020204" pitchFamily="34" charset="0"/>
                <a:cs typeface="Arial" panose="020B0604020202020204" pitchFamily="34" charset="0"/>
              </a:rPr>
              <a:t> </a:t>
            </a:r>
            <a:endParaRPr lang="en-US" b="1">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Ask each veteran to state what they hope to get from the workshop.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0">
                <a:latin typeface="Arial" panose="020B0604020202020204" pitchFamily="34" charset="0"/>
                <a:cs typeface="Arial" panose="020B0604020202020204" pitchFamily="34" charset="0"/>
              </a:rPr>
              <a:t>Remember to keep the expectations realistic and obtainable. </a:t>
            </a:r>
          </a:p>
          <a:p>
            <a:endParaRPr lang="en-US"/>
          </a:p>
        </p:txBody>
      </p:sp>
      <p:sp>
        <p:nvSpPr>
          <p:cNvPr id="4" name="Slide Number Placeholder 3"/>
          <p:cNvSpPr>
            <a:spLocks noGrp="1"/>
          </p:cNvSpPr>
          <p:nvPr>
            <p:ph type="sldNum" sz="quarter" idx="5"/>
          </p:nvPr>
        </p:nvSpPr>
        <p:spPr/>
        <p:txBody>
          <a:bodyPr/>
          <a:lstStyle/>
          <a:p>
            <a:fld id="{69F64CCD-C55C-8D46-83BC-95C89C7AD24D}" type="slidenum">
              <a:rPr lang="en-US" smtClean="0"/>
              <a:t>13</a:t>
            </a:fld>
            <a:endParaRPr lang="en-US"/>
          </a:p>
        </p:txBody>
      </p:sp>
    </p:spTree>
    <p:extLst>
      <p:ext uri="{BB962C8B-B14F-4D97-AF65-F5344CB8AC3E}">
        <p14:creationId xmlns:p14="http://schemas.microsoft.com/office/powerpoint/2010/main" val="2773922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1755" name="Rectangle 11"/>
          <p:cNvSpPr>
            <a:spLocks noGrp="1" noChangeArrowheads="1"/>
          </p:cNvSpPr>
          <p:nvPr>
            <p:ph type="ctrTitle" sz="quarter"/>
          </p:nvPr>
        </p:nvSpPr>
        <p:spPr>
          <a:xfrm>
            <a:off x="914400" y="1736728"/>
            <a:ext cx="10363200" cy="1920875"/>
          </a:xfrm>
          <a:effectLst>
            <a:outerShdw dist="35921" dir="2700000" algn="ctr" rotWithShape="0">
              <a:schemeClr val="bg2"/>
            </a:outerShdw>
          </a:effectLst>
        </p:spPr>
        <p:txBody>
          <a:bodyPr anchor="ctr"/>
          <a:lstStyle>
            <a:lvl1pPr>
              <a:defRPr sz="4400"/>
            </a:lvl1pPr>
          </a:lstStyle>
          <a:p>
            <a:r>
              <a:rPr lang="en-US"/>
              <a:t>Click to edit Master title style</a:t>
            </a:r>
          </a:p>
        </p:txBody>
      </p:sp>
      <p:sp>
        <p:nvSpPr>
          <p:cNvPr id="31756" name="Rectangle 12"/>
          <p:cNvSpPr>
            <a:spLocks noGrp="1" noChangeArrowheads="1"/>
          </p:cNvSpPr>
          <p:nvPr>
            <p:ph type="subTitle" sz="quarter" idx="1"/>
          </p:nvPr>
        </p:nvSpPr>
        <p:spPr>
          <a:xfrm>
            <a:off x="1828800" y="3886200"/>
            <a:ext cx="8534400" cy="1752600"/>
          </a:xfrm>
          <a:effectLst>
            <a:outerShdw dist="35921" dir="2700000" algn="ctr" rotWithShape="0">
              <a:schemeClr val="bg2"/>
            </a:outerShdw>
          </a:effectLst>
        </p:spPr>
        <p:txBody>
          <a:bodyPr/>
          <a:lstStyle>
            <a:lvl1pPr marL="0" indent="0" algn="ctr">
              <a:buFont typeface="Wingdings" pitchFamily="2" charset="2"/>
              <a:buNone/>
              <a:defRPr/>
            </a:lvl1pPr>
          </a:lstStyle>
          <a:p>
            <a:r>
              <a:rPr lang="en-US"/>
              <a:t>Click to edit Master subtitle style</a:t>
            </a:r>
          </a:p>
        </p:txBody>
      </p:sp>
    </p:spTree>
    <p:extLst>
      <p:ext uri="{BB962C8B-B14F-4D97-AF65-F5344CB8AC3E}">
        <p14:creationId xmlns:p14="http://schemas.microsoft.com/office/powerpoint/2010/main" val="282075938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solidFill>
                  <a:srgbClr val="003F72"/>
                </a:solidFill>
              </a:defRPr>
            </a:lvl1pPr>
          </a:lstStyle>
          <a:p>
            <a:r>
              <a:rPr lang="en-US"/>
              <a:t>Click to edit Master title style</a:t>
            </a:r>
          </a:p>
        </p:txBody>
      </p:sp>
      <p:sp>
        <p:nvSpPr>
          <p:cNvPr id="3" name="Vertical Text Placeholder 2"/>
          <p:cNvSpPr>
            <a:spLocks noGrp="1"/>
          </p:cNvSpPr>
          <p:nvPr>
            <p:ph type="body" orient="vert" idx="1"/>
          </p:nvPr>
        </p:nvSpPr>
        <p:spPr>
          <a:effectLst/>
        </p:spPr>
        <p:txBody>
          <a:bodyPr vert="eaVert"/>
          <a:lstStyle>
            <a:lvl1pPr>
              <a:defRPr>
                <a:solidFill>
                  <a:srgbClr val="003F72"/>
                </a:solidFill>
              </a:defRPr>
            </a:lvl1pPr>
            <a:lvl2pPr>
              <a:defRPr>
                <a:solidFill>
                  <a:srgbClr val="003F72"/>
                </a:solidFill>
              </a:defRPr>
            </a:lvl2pPr>
            <a:lvl3pPr>
              <a:defRPr>
                <a:solidFill>
                  <a:srgbClr val="003F72"/>
                </a:solidFill>
              </a:defRPr>
            </a:lvl3pPr>
            <a:lvl4pPr>
              <a:defRPr>
                <a:solidFill>
                  <a:srgbClr val="003F72"/>
                </a:solidFill>
              </a:defRPr>
            </a:lvl4pPr>
            <a:lvl5pPr>
              <a:defRPr>
                <a:solidFill>
                  <a:srgbClr val="003F7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16338966"/>
      </p:ext>
    </p:extLst>
  </p:cSld>
  <p:clrMapOvr>
    <a:masterClrMapping/>
  </p:clrMapOvr>
  <p:transition/>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69869" y="498478"/>
            <a:ext cx="2595033" cy="5870575"/>
          </a:xfrm>
          <a:effectLst/>
        </p:spPr>
        <p:txBody>
          <a:bodyPr vert="eaVert"/>
          <a:lstStyle>
            <a:lvl1pPr>
              <a:defRPr>
                <a:solidFill>
                  <a:srgbClr val="003F72"/>
                </a:solidFill>
              </a:defRPr>
            </a:lvl1pPr>
          </a:lstStyle>
          <a:p>
            <a:r>
              <a:rPr lang="en-US"/>
              <a:t>Click to edit Master title style</a:t>
            </a:r>
          </a:p>
        </p:txBody>
      </p:sp>
      <p:sp>
        <p:nvSpPr>
          <p:cNvPr id="3" name="Vertical Text Placeholder 2"/>
          <p:cNvSpPr>
            <a:spLocks noGrp="1"/>
          </p:cNvSpPr>
          <p:nvPr>
            <p:ph type="body" orient="vert" idx="1"/>
          </p:nvPr>
        </p:nvSpPr>
        <p:spPr>
          <a:xfrm>
            <a:off x="882651" y="498478"/>
            <a:ext cx="7584016" cy="5870575"/>
          </a:xfrm>
          <a:effectLst/>
        </p:spPr>
        <p:txBody>
          <a:bodyPr vert="eaVert"/>
          <a:lstStyle>
            <a:lvl1pPr>
              <a:defRPr>
                <a:solidFill>
                  <a:srgbClr val="003F72"/>
                </a:solidFill>
              </a:defRPr>
            </a:lvl1pPr>
            <a:lvl2pPr>
              <a:defRPr>
                <a:solidFill>
                  <a:srgbClr val="003F72"/>
                </a:solidFill>
              </a:defRPr>
            </a:lvl2pPr>
            <a:lvl3pPr>
              <a:defRPr>
                <a:solidFill>
                  <a:srgbClr val="003F72"/>
                </a:solidFill>
              </a:defRPr>
            </a:lvl3pPr>
            <a:lvl4pPr>
              <a:defRPr>
                <a:solidFill>
                  <a:srgbClr val="003F72"/>
                </a:solidFill>
              </a:defRPr>
            </a:lvl4pPr>
            <a:lvl5pPr>
              <a:defRPr>
                <a:solidFill>
                  <a:srgbClr val="003F7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1671476"/>
      </p:ext>
    </p:extLst>
  </p:cSld>
  <p:clrMapOvr>
    <a:masterClrMapping/>
  </p:clrMapOvr>
  <p:transition/>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08053" y="498475"/>
            <a:ext cx="10356849" cy="1119188"/>
          </a:xfrm>
          <a:effectLst/>
        </p:spPr>
        <p:txBody>
          <a:bodyPr/>
          <a:lstStyle>
            <a:lvl1pPr>
              <a:defRPr>
                <a:solidFill>
                  <a:srgbClr val="003F72"/>
                </a:solidFill>
              </a:defRPr>
            </a:lvl1pPr>
          </a:lstStyle>
          <a:p>
            <a:r>
              <a:rPr lang="en-US"/>
              <a:t>Click to edit Master title style</a:t>
            </a:r>
          </a:p>
        </p:txBody>
      </p:sp>
      <p:sp>
        <p:nvSpPr>
          <p:cNvPr id="3" name="Text Placeholder 2"/>
          <p:cNvSpPr>
            <a:spLocks noGrp="1"/>
          </p:cNvSpPr>
          <p:nvPr>
            <p:ph type="body" sz="half" idx="1"/>
          </p:nvPr>
        </p:nvSpPr>
        <p:spPr>
          <a:xfrm>
            <a:off x="882651" y="1682750"/>
            <a:ext cx="5080000" cy="4686300"/>
          </a:xfrm>
          <a:effectLst/>
        </p:spPr>
        <p:txBody>
          <a:bodyPr/>
          <a:lstStyle>
            <a:lvl1pPr>
              <a:defRPr>
                <a:solidFill>
                  <a:srgbClr val="003F72"/>
                </a:solidFill>
              </a:defRPr>
            </a:lvl1pPr>
            <a:lvl2pPr>
              <a:defRPr>
                <a:solidFill>
                  <a:srgbClr val="003F72"/>
                </a:solidFill>
              </a:defRPr>
            </a:lvl2pPr>
            <a:lvl3pPr>
              <a:defRPr>
                <a:solidFill>
                  <a:srgbClr val="003F72"/>
                </a:solidFill>
              </a:defRPr>
            </a:lvl3pPr>
            <a:lvl4pPr>
              <a:defRPr>
                <a:solidFill>
                  <a:srgbClr val="003F72"/>
                </a:solidFill>
              </a:defRPr>
            </a:lvl4pPr>
            <a:lvl5pPr>
              <a:defRPr>
                <a:solidFill>
                  <a:srgbClr val="003F7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65851" y="1682750"/>
            <a:ext cx="5080000" cy="4686300"/>
          </a:xfrm>
          <a:effectLst/>
        </p:spPr>
        <p:txBody>
          <a:bodyPr/>
          <a:lstStyle>
            <a:lvl1pPr>
              <a:defRPr>
                <a:solidFill>
                  <a:srgbClr val="003F72"/>
                </a:solidFill>
              </a:defRPr>
            </a:lvl1pPr>
            <a:lvl2pPr>
              <a:defRPr>
                <a:solidFill>
                  <a:srgbClr val="003F72"/>
                </a:solidFill>
              </a:defRPr>
            </a:lvl2pPr>
            <a:lvl3pPr>
              <a:defRPr>
                <a:solidFill>
                  <a:srgbClr val="003F72"/>
                </a:solidFill>
              </a:defRPr>
            </a:lvl3pPr>
            <a:lvl4pPr>
              <a:defRPr>
                <a:solidFill>
                  <a:srgbClr val="003F72"/>
                </a:solidFill>
              </a:defRPr>
            </a:lvl4pPr>
            <a:lvl5pPr>
              <a:defRPr>
                <a:solidFill>
                  <a:srgbClr val="003F7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9459295"/>
      </p:ext>
    </p:extLst>
  </p:cSld>
  <p:clrMapOvr>
    <a:masterClrMapping/>
  </p:clrMapOvr>
  <p:transition/>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82653" y="498478"/>
            <a:ext cx="10382249" cy="5870575"/>
          </a:xfrm>
          <a:effectLst/>
        </p:spPr>
        <p:txBody>
          <a:bodyPr/>
          <a:lstStyle>
            <a:lvl1pPr>
              <a:defRPr>
                <a:solidFill>
                  <a:srgbClr val="003F72"/>
                </a:solidFill>
              </a:defRPr>
            </a:lvl1pPr>
            <a:lvl2pPr>
              <a:defRPr>
                <a:solidFill>
                  <a:srgbClr val="003F72"/>
                </a:solidFill>
              </a:defRPr>
            </a:lvl2pPr>
            <a:lvl3pPr>
              <a:defRPr>
                <a:solidFill>
                  <a:srgbClr val="003F72"/>
                </a:solidFill>
              </a:defRPr>
            </a:lvl3pPr>
            <a:lvl4pPr>
              <a:defRPr>
                <a:solidFill>
                  <a:srgbClr val="003F72"/>
                </a:solidFill>
              </a:defRPr>
            </a:lvl4pPr>
            <a:lvl5pPr>
              <a:defRPr>
                <a:solidFill>
                  <a:srgbClr val="003F7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1440601"/>
      </p:ext>
    </p:extLst>
  </p:cSld>
  <p:clrMapOvr>
    <a:masterClrMapping/>
  </p:clrMapOvr>
  <p:transition/>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a:effectLst/>
        </p:spPr>
        <p:txBody>
          <a:bodyPr/>
          <a:lstStyle>
            <a:lvl1pPr>
              <a:defRPr>
                <a:solidFill>
                  <a:srgbClr val="003F72"/>
                </a:solidFill>
                <a:effectLst/>
              </a:defRPr>
            </a:lvl1pPr>
          </a:lstStyle>
          <a:p>
            <a:r>
              <a:rPr lang="en-US"/>
              <a:t>Click to edit Master title style</a:t>
            </a:r>
          </a:p>
        </p:txBody>
      </p:sp>
      <p:sp>
        <p:nvSpPr>
          <p:cNvPr id="3" name="Content Placeholder 2"/>
          <p:cNvSpPr>
            <a:spLocks noGrp="1"/>
          </p:cNvSpPr>
          <p:nvPr>
            <p:ph idx="1"/>
          </p:nvPr>
        </p:nvSpPr>
        <p:spPr>
          <a:noFill/>
          <a:effectLst/>
        </p:spPr>
        <p:txBody>
          <a:bodyPr/>
          <a:lstStyle>
            <a:lvl1pPr>
              <a:defRPr>
                <a:solidFill>
                  <a:srgbClr val="003F72"/>
                </a:solidFill>
                <a:effectLst/>
              </a:defRPr>
            </a:lvl1pPr>
            <a:lvl2pPr>
              <a:defRPr>
                <a:solidFill>
                  <a:srgbClr val="003F72"/>
                </a:solidFill>
                <a:effectLst/>
              </a:defRPr>
            </a:lvl2pPr>
            <a:lvl3pPr>
              <a:defRPr>
                <a:solidFill>
                  <a:srgbClr val="003F72"/>
                </a:solidFill>
                <a:effectLst/>
              </a:defRPr>
            </a:lvl3pPr>
            <a:lvl4pPr>
              <a:defRPr>
                <a:solidFill>
                  <a:srgbClr val="003F72"/>
                </a:solidFill>
                <a:effectLst/>
              </a:defRPr>
            </a:lvl4pPr>
            <a:lvl5pPr>
              <a:defRPr>
                <a:solidFill>
                  <a:srgbClr val="003F72"/>
                </a:solidFill>
                <a:effect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05979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a:effectLst/>
        </p:spPr>
        <p:txBody>
          <a:bodyPr/>
          <a:lstStyle>
            <a:lvl1pPr algn="l">
              <a:defRPr sz="4000" b="1" cap="all">
                <a:solidFill>
                  <a:srgbClr val="003F72"/>
                </a:solidFill>
                <a:effectLst/>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effectLst/>
        </p:spPr>
        <p:txBody>
          <a:bodyPr anchor="b"/>
          <a:lstStyle>
            <a:lvl1pPr marL="0" indent="0">
              <a:buNone/>
              <a:defRPr sz="2000">
                <a:solidFill>
                  <a:srgbClr val="003F72"/>
                </a:solidFill>
                <a:effectLs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917758569"/>
      </p:ext>
    </p:extLst>
  </p:cSld>
  <p:clrMapOvr>
    <a:masterClrMapping/>
  </p:clrMapOvr>
  <p:transition/>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solidFill>
                  <a:srgbClr val="003F72"/>
                </a:solidFill>
              </a:defRPr>
            </a:lvl1pPr>
          </a:lstStyle>
          <a:p>
            <a:r>
              <a:rPr lang="en-US"/>
              <a:t>Click to edit Master title style</a:t>
            </a:r>
          </a:p>
        </p:txBody>
      </p:sp>
      <p:sp>
        <p:nvSpPr>
          <p:cNvPr id="3" name="Content Placeholder 2"/>
          <p:cNvSpPr>
            <a:spLocks noGrp="1"/>
          </p:cNvSpPr>
          <p:nvPr>
            <p:ph sz="half" idx="1"/>
          </p:nvPr>
        </p:nvSpPr>
        <p:spPr>
          <a:xfrm>
            <a:off x="882651" y="1682750"/>
            <a:ext cx="5080000" cy="4686300"/>
          </a:xfrm>
          <a:effectLst/>
        </p:spPr>
        <p:txBody>
          <a:bodyPr/>
          <a:lstStyle>
            <a:lvl1pPr>
              <a:defRPr sz="2800">
                <a:solidFill>
                  <a:srgbClr val="003F72"/>
                </a:solidFill>
              </a:defRPr>
            </a:lvl1pPr>
            <a:lvl2pPr>
              <a:defRPr sz="2400">
                <a:solidFill>
                  <a:srgbClr val="003F72"/>
                </a:solidFill>
              </a:defRPr>
            </a:lvl2pPr>
            <a:lvl3pPr>
              <a:defRPr sz="2000">
                <a:solidFill>
                  <a:srgbClr val="003F72"/>
                </a:solidFill>
              </a:defRPr>
            </a:lvl3pPr>
            <a:lvl4pPr>
              <a:defRPr sz="1800">
                <a:solidFill>
                  <a:srgbClr val="003F72"/>
                </a:solidFill>
              </a:defRPr>
            </a:lvl4pPr>
            <a:lvl5pPr>
              <a:defRPr sz="1800">
                <a:solidFill>
                  <a:srgbClr val="003F7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65851" y="1682750"/>
            <a:ext cx="5080000" cy="4686300"/>
          </a:xfrm>
          <a:effectLst/>
        </p:spPr>
        <p:txBody>
          <a:bodyPr/>
          <a:lstStyle>
            <a:lvl1pPr>
              <a:defRPr sz="2800">
                <a:solidFill>
                  <a:srgbClr val="003F72"/>
                </a:solidFill>
              </a:defRPr>
            </a:lvl1pPr>
            <a:lvl2pPr>
              <a:defRPr sz="2400">
                <a:solidFill>
                  <a:srgbClr val="003F72"/>
                </a:solidFill>
              </a:defRPr>
            </a:lvl2pPr>
            <a:lvl3pPr>
              <a:defRPr sz="2000">
                <a:solidFill>
                  <a:srgbClr val="003F72"/>
                </a:solidFill>
              </a:defRPr>
            </a:lvl3pPr>
            <a:lvl4pPr>
              <a:defRPr sz="1800">
                <a:solidFill>
                  <a:srgbClr val="003F72"/>
                </a:solidFill>
              </a:defRPr>
            </a:lvl4pPr>
            <a:lvl5pPr>
              <a:defRPr sz="1800">
                <a:solidFill>
                  <a:srgbClr val="003F7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869356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2926329"/>
      </p:ext>
    </p:extLst>
  </p:cSld>
  <p:clrMapOvr>
    <a:masterClrMapping/>
  </p:clrMapOvr>
  <p:transition/>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51824166"/>
      </p:ext>
    </p:extLst>
  </p:cSld>
  <p:clrMapOvr>
    <a:masterClrMapping/>
  </p:clrMapOvr>
  <p:transition/>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593453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5652070"/>
      </p:ext>
    </p:extLst>
  </p:cSld>
  <p:clrMapOvr>
    <a:masterClrMapping/>
  </p:clrMapOvr>
  <p:transition/>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26616213"/>
      </p:ext>
    </p:extLst>
  </p:cSld>
  <p:clrMapOvr>
    <a:masterClrMapping/>
  </p:clrMapOvr>
  <p:transition/>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0738" name="Rectangle 18"/>
          <p:cNvSpPr>
            <a:spLocks noGrp="1" noRot="1" noChangeArrowheads="1"/>
          </p:cNvSpPr>
          <p:nvPr>
            <p:ph type="title"/>
          </p:nvPr>
        </p:nvSpPr>
        <p:spPr bwMode="auto">
          <a:xfrm>
            <a:off x="908053" y="498475"/>
            <a:ext cx="10356849" cy="1119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0739" name="Rectangle 19"/>
          <p:cNvSpPr>
            <a:spLocks noGrp="1" noChangeArrowheads="1"/>
          </p:cNvSpPr>
          <p:nvPr>
            <p:ph type="body" idx="1"/>
          </p:nvPr>
        </p:nvSpPr>
        <p:spPr bwMode="auto">
          <a:xfrm>
            <a:off x="882651" y="1682750"/>
            <a:ext cx="10363200" cy="4686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7759"/>
      </p:ext>
    </p:extLst>
  </p:cSld>
  <p:clrMap bg1="dk2" tx1="lt1" bg2="dk1" tx2="lt2" accent1="accent1" accent2="accent2" accent3="accent3" accent4="accent4" accent5="accent5" accent6="accent6" hlink="hlink" folHlink="folHlink"/>
  <p:sldLayoutIdLst>
    <p:sldLayoutId id="2147484103" r:id="rId1"/>
    <p:sldLayoutId id="2147484104" r:id="rId2"/>
    <p:sldLayoutId id="2147484105" r:id="rId3"/>
    <p:sldLayoutId id="2147484106" r:id="rId4"/>
    <p:sldLayoutId id="2147484107" r:id="rId5"/>
    <p:sldLayoutId id="2147484108" r:id="rId6"/>
    <p:sldLayoutId id="2147484109" r:id="rId7"/>
    <p:sldLayoutId id="2147484110" r:id="rId8"/>
    <p:sldLayoutId id="2147484111" r:id="rId9"/>
    <p:sldLayoutId id="2147484112" r:id="rId10"/>
    <p:sldLayoutId id="2147484113" r:id="rId11"/>
    <p:sldLayoutId id="2147484114" r:id="rId12"/>
    <p:sldLayoutId id="2147484115" r:id="rId13"/>
  </p:sldLayoutIdLst>
  <p:transition/>
  <p:hf sldNum="0" hdr="0" ftr="0" dt="0"/>
  <p:txStyles>
    <p:titleStyle>
      <a:lvl1pPr algn="l" rtl="0" eaLnBrk="1" fontAlgn="base" hangingPunct="1">
        <a:spcBef>
          <a:spcPct val="0"/>
        </a:spcBef>
        <a:spcAft>
          <a:spcPct val="0"/>
        </a:spcAft>
        <a:defRPr sz="3200">
          <a:solidFill>
            <a:srgbClr val="003F72"/>
          </a:solidFill>
          <a:effectLst/>
          <a:latin typeface="+mj-lt"/>
          <a:ea typeface="+mj-ea"/>
          <a:cs typeface="+mj-cs"/>
        </a:defRPr>
      </a:lvl1pPr>
      <a:lvl2pPr algn="l" rtl="0" eaLnBrk="1" fontAlgn="base" hangingPunct="1">
        <a:spcBef>
          <a:spcPct val="0"/>
        </a:spcBef>
        <a:spcAft>
          <a:spcPct val="0"/>
        </a:spcAft>
        <a:defRPr sz="3200">
          <a:solidFill>
            <a:schemeClr val="tx1"/>
          </a:solidFill>
          <a:latin typeface="Arial" charset="0"/>
        </a:defRPr>
      </a:lvl2pPr>
      <a:lvl3pPr algn="l" rtl="0" eaLnBrk="1" fontAlgn="base" hangingPunct="1">
        <a:spcBef>
          <a:spcPct val="0"/>
        </a:spcBef>
        <a:spcAft>
          <a:spcPct val="0"/>
        </a:spcAft>
        <a:defRPr sz="3200">
          <a:solidFill>
            <a:schemeClr val="tx1"/>
          </a:solidFill>
          <a:latin typeface="Arial" charset="0"/>
        </a:defRPr>
      </a:lvl3pPr>
      <a:lvl4pPr algn="l" rtl="0" eaLnBrk="1" fontAlgn="base" hangingPunct="1">
        <a:spcBef>
          <a:spcPct val="0"/>
        </a:spcBef>
        <a:spcAft>
          <a:spcPct val="0"/>
        </a:spcAft>
        <a:defRPr sz="3200">
          <a:solidFill>
            <a:schemeClr val="tx1"/>
          </a:solidFill>
          <a:latin typeface="Arial" charset="0"/>
        </a:defRPr>
      </a:lvl4pPr>
      <a:lvl5pPr algn="l" rtl="0" eaLnBrk="1" fontAlgn="base" hangingPunct="1">
        <a:spcBef>
          <a:spcPct val="0"/>
        </a:spcBef>
        <a:spcAft>
          <a:spcPct val="0"/>
        </a:spcAft>
        <a:defRPr sz="3200">
          <a:solidFill>
            <a:schemeClr val="tx1"/>
          </a:solidFill>
          <a:latin typeface="Arial" charset="0"/>
        </a:defRPr>
      </a:lvl5pPr>
      <a:lvl6pPr marL="457200" algn="l" rtl="0" eaLnBrk="1" fontAlgn="base" hangingPunct="1">
        <a:spcBef>
          <a:spcPct val="0"/>
        </a:spcBef>
        <a:spcAft>
          <a:spcPct val="0"/>
        </a:spcAft>
        <a:defRPr sz="3200">
          <a:solidFill>
            <a:schemeClr val="tx1"/>
          </a:solidFill>
          <a:latin typeface="Arial" charset="0"/>
        </a:defRPr>
      </a:lvl6pPr>
      <a:lvl7pPr marL="914400" algn="l" rtl="0" eaLnBrk="1" fontAlgn="base" hangingPunct="1">
        <a:spcBef>
          <a:spcPct val="0"/>
        </a:spcBef>
        <a:spcAft>
          <a:spcPct val="0"/>
        </a:spcAft>
        <a:defRPr sz="3200">
          <a:solidFill>
            <a:schemeClr val="tx1"/>
          </a:solidFill>
          <a:latin typeface="Arial" charset="0"/>
        </a:defRPr>
      </a:lvl7pPr>
      <a:lvl8pPr marL="1371600" algn="l" rtl="0" eaLnBrk="1" fontAlgn="base" hangingPunct="1">
        <a:spcBef>
          <a:spcPct val="0"/>
        </a:spcBef>
        <a:spcAft>
          <a:spcPct val="0"/>
        </a:spcAft>
        <a:defRPr sz="3200">
          <a:solidFill>
            <a:schemeClr val="tx1"/>
          </a:solidFill>
          <a:latin typeface="Arial" charset="0"/>
        </a:defRPr>
      </a:lvl8pPr>
      <a:lvl9pPr marL="1828800" algn="l" rtl="0" eaLnBrk="1" fontAlgn="base" hangingPunct="1">
        <a:spcBef>
          <a:spcPct val="0"/>
        </a:spcBef>
        <a:spcAft>
          <a:spcPct val="0"/>
        </a:spcAft>
        <a:defRPr sz="3200">
          <a:solidFill>
            <a:schemeClr val="tx1"/>
          </a:solidFill>
          <a:latin typeface="Arial" charset="0"/>
        </a:defRPr>
      </a:lvl9pPr>
    </p:titleStyle>
    <p:body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image" Target="../media/image18.png"/><Relationship Id="rId3" Type="http://schemas.openxmlformats.org/officeDocument/2006/relationships/image" Target="../media/image3.jpeg"/><Relationship Id="rId7" Type="http://schemas.openxmlformats.org/officeDocument/2006/relationships/image" Target="../media/image16.png"/><Relationship Id="rId12" Type="http://schemas.openxmlformats.org/officeDocument/2006/relationships/image" Target="../media/image17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50.png"/><Relationship Id="rId11" Type="http://schemas.openxmlformats.org/officeDocument/2006/relationships/slide" Target="slide22.xml"/><Relationship Id="rId5" Type="http://schemas.openxmlformats.org/officeDocument/2006/relationships/slide" Target="slide19.xml"/><Relationship Id="rId15" Type="http://schemas.openxmlformats.org/officeDocument/2006/relationships/image" Target="../media/image180.png"/><Relationship Id="rId10"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160.png"/><Relationship Id="rId14" Type="http://schemas.openxmlformats.org/officeDocument/2006/relationships/slide" Target="slide2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28.sv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jpeg"/><Relationship Id="rId7"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www.ncrar.research.va.gov/Documents/SoundRain.mp3" TargetMode="External"/><Relationship Id="rId5" Type="http://schemas.openxmlformats.org/officeDocument/2006/relationships/image" Target="../media/image30.png"/><Relationship Id="rId4" Type="http://schemas.openxmlformats.org/officeDocument/2006/relationships/image" Target="../media/image31.jpeg"/></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34.jpeg"/></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5.xml"/><Relationship Id="rId1" Type="http://schemas.openxmlformats.org/officeDocument/2006/relationships/slideLayout" Target="../slideLayouts/slideLayout6.xml"/><Relationship Id="rId5" Type="http://schemas.openxmlformats.org/officeDocument/2006/relationships/image" Target="../media/image38.jpeg"/><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5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jpeg"/><Relationship Id="rId7" Type="http://schemas.openxmlformats.org/officeDocument/2006/relationships/image" Target="../media/image32.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hyperlink" Target="https://www.ncrar.research.va.gov/Documents/SoundRestaurant.mp3" TargetMode="External"/><Relationship Id="rId5" Type="http://schemas.openxmlformats.org/officeDocument/2006/relationships/image" Target="../media/image35.png"/><Relationship Id="rId4" Type="http://schemas.openxmlformats.org/officeDocument/2006/relationships/image" Target="../media/image31.jpeg"/></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5.png"/></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9.jpeg"/></Relationships>
</file>

<file path=ppt/slides/_rels/slide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6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jpeg"/><Relationship Id="rId7" Type="http://schemas.openxmlformats.org/officeDocument/2006/relationships/image" Target="../media/image32.pn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hyperlink" Target="https://www.youtube.com/watch?v=Un2yBgIAxYs" TargetMode="External"/><Relationship Id="rId5" Type="http://schemas.openxmlformats.org/officeDocument/2006/relationships/image" Target="../media/image41.png"/><Relationship Id="rId4" Type="http://schemas.openxmlformats.org/officeDocument/2006/relationships/image" Target="../media/image31.jpeg"/></Relationships>
</file>

<file path=ppt/slides/_rels/slide6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6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png"/></Relationships>
</file>

<file path=ppt/slides/_rels/slide6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2.jpeg"/></Relationships>
</file>

<file path=ppt/slides/_rels/slide6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7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7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7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3.jpeg"/><Relationship Id="rId7" Type="http://schemas.openxmlformats.org/officeDocument/2006/relationships/image" Target="../media/image48.jpeg"/><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7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3.jpeg"/><Relationship Id="rId7" Type="http://schemas.openxmlformats.org/officeDocument/2006/relationships/image" Target="../media/image53.jpeg"/><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image" Target="../media/image52.jpeg"/><Relationship Id="rId11" Type="http://schemas.openxmlformats.org/officeDocument/2006/relationships/image" Target="../media/image57.jpeg"/><Relationship Id="rId5" Type="http://schemas.openxmlformats.org/officeDocument/2006/relationships/image" Target="../media/image51.png"/><Relationship Id="rId10" Type="http://schemas.openxmlformats.org/officeDocument/2006/relationships/image" Target="../media/image56.jpeg"/><Relationship Id="rId4" Type="http://schemas.openxmlformats.org/officeDocument/2006/relationships/image" Target="../media/image50.jpeg"/><Relationship Id="rId9" Type="http://schemas.openxmlformats.org/officeDocument/2006/relationships/image" Target="../media/image55.png"/></Relationships>
</file>

<file path=ppt/slides/_rels/slide7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5.png"/></Relationships>
</file>

<file path=ppt/slides/_rels/slide7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3.xml"/><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5.png"/></Relationships>
</file>

<file path=ppt/slides/_rels/slide7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7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8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image" Target="../media/image65.emf"/><Relationship Id="rId3" Type="http://schemas.openxmlformats.org/officeDocument/2006/relationships/package" Target="../embeddings/Microsoft_Word_Document.docx"/><Relationship Id="rId7" Type="http://schemas.openxmlformats.org/officeDocument/2006/relationships/package" Target="../embeddings/Microsoft_Word_Document2.docx"/><Relationship Id="rId2" Type="http://schemas.openxmlformats.org/officeDocument/2006/relationships/notesSlide" Target="../notesSlides/notesSlide82.xml"/><Relationship Id="rId1" Type="http://schemas.openxmlformats.org/officeDocument/2006/relationships/slideLayout" Target="../slideLayouts/slideLayout2.xml"/><Relationship Id="rId6" Type="http://schemas.openxmlformats.org/officeDocument/2006/relationships/image" Target="../media/image64.emf"/><Relationship Id="rId5" Type="http://schemas.openxmlformats.org/officeDocument/2006/relationships/package" Target="../embeddings/Microsoft_Word_Document1.docx"/><Relationship Id="rId4" Type="http://schemas.openxmlformats.org/officeDocument/2006/relationships/image" Target="../media/image63.emf"/></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BBFD80-D3D3-6240-AC0F-CD5E5D33825F}"/>
              </a:ext>
              <a:ext uri="{C183D7F6-B498-43B3-948B-1728B52AA6E4}">
                <adec:decorative xmlns:adec="http://schemas.microsoft.com/office/drawing/2017/decorative" val="1"/>
              </a:ext>
            </a:extLst>
          </p:cNvPr>
          <p:cNvPicPr>
            <a:picLocks noChangeAspect="1"/>
          </p:cNvPicPr>
          <p:nvPr/>
        </p:nvPicPr>
        <p:blipFill rotWithShape="1">
          <a:blip r:embed="rId3">
            <a:alphaModFix/>
          </a:blip>
          <a:srcRect l="-365" r="21994"/>
          <a:stretch/>
        </p:blipFill>
        <p:spPr>
          <a:xfrm>
            <a:off x="4130040" y="0"/>
            <a:ext cx="8061960" cy="6858000"/>
          </a:xfrm>
          <a:prstGeom prst="rect">
            <a:avLst/>
          </a:prstGeom>
        </p:spPr>
      </p:pic>
      <p:sp>
        <p:nvSpPr>
          <p:cNvPr id="9" name="Rectangle 8">
            <a:extLst>
              <a:ext uri="{FF2B5EF4-FFF2-40B4-BE49-F238E27FC236}">
                <a16:creationId xmlns:a16="http://schemas.microsoft.com/office/drawing/2014/main" id="{5B04CAA9-6A71-C46F-DDC2-681B367D4C1A}"/>
              </a:ext>
              <a:ext uri="{C183D7F6-B498-43B3-948B-1728B52AA6E4}">
                <adec:decorative xmlns:adec="http://schemas.microsoft.com/office/drawing/2017/decorative" val="1"/>
              </a:ext>
            </a:extLst>
          </p:cNvPr>
          <p:cNvSpPr/>
          <p:nvPr/>
        </p:nvSpPr>
        <p:spPr>
          <a:xfrm>
            <a:off x="0" y="0"/>
            <a:ext cx="6096000" cy="6858000"/>
          </a:xfrm>
          <a:prstGeom prst="rect">
            <a:avLst/>
          </a:prstGeom>
          <a:gradFill flip="none" rotWithShape="1">
            <a:gsLst>
              <a:gs pos="26000">
                <a:schemeClr val="tx1"/>
              </a:gs>
              <a:gs pos="0">
                <a:schemeClr val="tx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4A3ADE8-5CF3-C534-294E-62614F2C4E95}"/>
              </a:ext>
              <a:ext uri="{C183D7F6-B498-43B3-948B-1728B52AA6E4}">
                <adec:decorative xmlns:adec="http://schemas.microsoft.com/office/drawing/2017/decorative" val="1"/>
              </a:ext>
            </a:extLst>
          </p:cNvPr>
          <p:cNvSpPr txBox="1">
            <a:spLocks noGrp="1"/>
          </p:cNvSpPr>
          <p:nvPr>
            <p:ph type="title" idx="4294967295"/>
          </p:nvPr>
        </p:nvSpPr>
        <p:spPr>
          <a:xfrm>
            <a:off x="0" y="0"/>
            <a:ext cx="12192000" cy="6858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80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Living</a:t>
            </a:r>
          </a:p>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80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Better</a:t>
            </a:r>
          </a:p>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80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With</a:t>
            </a:r>
          </a:p>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80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Tinnitus:</a:t>
            </a:r>
          </a:p>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a:ln>
                  <a:noFill/>
                </a:ln>
                <a:solidFill>
                  <a:srgbClr val="004F00"/>
                </a:solidFill>
                <a:effectLst/>
                <a:uLnTx/>
                <a:uFillTx/>
                <a:latin typeface="Arial Black" panose="020B0A04020102020204" pitchFamily="34" charset="0"/>
                <a:ea typeface="+mj-ea"/>
                <a:cs typeface="+mj-cs"/>
              </a:rPr>
              <a:t>Using Sound</a:t>
            </a:r>
          </a:p>
        </p:txBody>
      </p:sp>
    </p:spTree>
    <p:extLst>
      <p:ext uri="{BB962C8B-B14F-4D97-AF65-F5344CB8AC3E}">
        <p14:creationId xmlns:p14="http://schemas.microsoft.com/office/powerpoint/2010/main" val="22328348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27B9991-75D5-15DE-0EE8-2DF93834166E}"/>
              </a:ext>
            </a:extLst>
          </p:cNvPr>
          <p:cNvSpPr txBox="1">
            <a:spLocks noGrp="1"/>
          </p:cNvSpPr>
          <p:nvPr>
            <p:ph type="title" idx="4294967295"/>
          </p:nvPr>
        </p:nvSpPr>
        <p:spPr>
          <a:xfrm>
            <a:off x="1223553" y="1797451"/>
            <a:ext cx="9457508" cy="11547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srgbClr val="003F72"/>
                </a:solidFill>
                <a:effectLst/>
                <a:uLnTx/>
                <a:uFillTx/>
                <a:latin typeface="+mj-lt"/>
                <a:ea typeface="+mj-ea"/>
                <a:cs typeface="+mj-cs"/>
              </a:rPr>
              <a:t>Please Silence Your Mobile Devices</a:t>
            </a:r>
          </a:p>
        </p:txBody>
      </p:sp>
      <p:pic>
        <p:nvPicPr>
          <p:cNvPr id="4" name="Picture 3" descr="US Department of Veterans Affairs, Veterans Health Administration: living better with tinnitus program with stylized sound wave pattern topped with the words &quot;ringing&quot;, &quot;buzzing&quot;, and &quot;humming&quot;">
            <a:extLst>
              <a:ext uri="{FF2B5EF4-FFF2-40B4-BE49-F238E27FC236}">
                <a16:creationId xmlns:a16="http://schemas.microsoft.com/office/drawing/2014/main" id="{37F63458-0AB3-0D72-5E40-B15A8BC9C05F}"/>
              </a:ext>
            </a:extLst>
          </p:cNvPr>
          <p:cNvPicPr>
            <a:picLocks noChangeAspect="1"/>
          </p:cNvPicPr>
          <p:nvPr/>
        </p:nvPicPr>
        <p:blipFill>
          <a:blip r:embed="rId3"/>
          <a:stretch>
            <a:fillRect/>
          </a:stretch>
        </p:blipFill>
        <p:spPr>
          <a:xfrm>
            <a:off x="323044" y="3991880"/>
            <a:ext cx="11545911" cy="2695951"/>
          </a:xfrm>
          <a:prstGeom prst="rect">
            <a:avLst/>
          </a:prstGeom>
        </p:spPr>
      </p:pic>
    </p:spTree>
    <p:extLst>
      <p:ext uri="{BB962C8B-B14F-4D97-AF65-F5344CB8AC3E}">
        <p14:creationId xmlns:p14="http://schemas.microsoft.com/office/powerpoint/2010/main" val="281502096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A60F01-3F2C-4CB3-E709-654351DDCD8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pic>
        <p:nvPicPr>
          <p:cNvPr id="5" name="Picture 4" descr="Veterans Crisis Line logo: dial 988 then press 1 or text to 838255. Confidential chat at VeteransCrisisLine.net">
            <a:extLst>
              <a:ext uri="{FF2B5EF4-FFF2-40B4-BE49-F238E27FC236}">
                <a16:creationId xmlns:a16="http://schemas.microsoft.com/office/drawing/2014/main" id="{5F1A2B07-9FA4-23B9-E926-0A84E3AA0E54}"/>
              </a:ext>
            </a:extLst>
          </p:cNvPr>
          <p:cNvPicPr>
            <a:picLocks noChangeAspect="1"/>
          </p:cNvPicPr>
          <p:nvPr/>
        </p:nvPicPr>
        <p:blipFill>
          <a:blip r:embed="rId4"/>
          <a:stretch>
            <a:fillRect/>
          </a:stretch>
        </p:blipFill>
        <p:spPr>
          <a:xfrm>
            <a:off x="2638037" y="259998"/>
            <a:ext cx="6915926" cy="5065786"/>
          </a:xfrm>
          <a:prstGeom prst="rect">
            <a:avLst/>
          </a:prstGeom>
        </p:spPr>
      </p:pic>
      <p:sp>
        <p:nvSpPr>
          <p:cNvPr id="2" name="Title 1">
            <a:extLst>
              <a:ext uri="{FF2B5EF4-FFF2-40B4-BE49-F238E27FC236}">
                <a16:creationId xmlns:a16="http://schemas.microsoft.com/office/drawing/2014/main" id="{39EA9544-1F80-3E36-A9ED-3B36A805E6CA}"/>
              </a:ext>
            </a:extLst>
          </p:cNvPr>
          <p:cNvSpPr>
            <a:spLocks noGrp="1"/>
          </p:cNvSpPr>
          <p:nvPr>
            <p:ph type="title"/>
          </p:nvPr>
        </p:nvSpPr>
        <p:spPr>
          <a:xfrm>
            <a:off x="908053" y="-1119188"/>
            <a:ext cx="10356849" cy="1119188"/>
          </a:xfrm>
        </p:spPr>
        <p:txBody>
          <a:bodyPr vert="horz" wrap="square" lIns="91440" tIns="45720" rIns="91440" bIns="45720" numCol="1" anchor="b" anchorCtr="0" compatLnSpc="1">
            <a:prstTxWarp prst="textNoShape">
              <a:avLst/>
            </a:prstTxWarp>
          </a:bodyPr>
          <a:lstStyle/>
          <a:p>
            <a:r>
              <a:rPr lang="en-US"/>
              <a:t>Veterans Crisis Line</a:t>
            </a:r>
          </a:p>
        </p:txBody>
      </p:sp>
    </p:spTree>
    <p:extLst>
      <p:ext uri="{BB962C8B-B14F-4D97-AF65-F5344CB8AC3E}">
        <p14:creationId xmlns:p14="http://schemas.microsoft.com/office/powerpoint/2010/main" val="74298401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6" descr="PTM Logo - Progressive Tinnitus Management"/>
          <p:cNvPicPr>
            <a:picLocks noChangeAspect="1" noChangeArrowheads="1"/>
          </p:cNvPicPr>
          <p:nvPr/>
        </p:nvPicPr>
        <p:blipFill>
          <a:blip r:embed="rId3" cstate="print"/>
          <a:srcRect/>
          <a:stretch>
            <a:fillRect/>
          </a:stretch>
        </p:blipFill>
        <p:spPr bwMode="auto">
          <a:xfrm>
            <a:off x="-139025" y="675437"/>
            <a:ext cx="5226892" cy="3501452"/>
          </a:xfrm>
          <a:prstGeom prst="rect">
            <a:avLst/>
          </a:prstGeom>
          <a:noFill/>
          <a:ln w="9525">
            <a:noFill/>
            <a:miter lim="800000"/>
            <a:headEnd/>
            <a:tailEnd/>
          </a:ln>
        </p:spPr>
      </p:pic>
      <p:sp>
        <p:nvSpPr>
          <p:cNvPr id="1323011" name="Rectangle 3"/>
          <p:cNvSpPr>
            <a:spLocks noGrp="1" noChangeArrowheads="1"/>
          </p:cNvSpPr>
          <p:nvPr>
            <p:ph idx="1"/>
          </p:nvPr>
        </p:nvSpPr>
        <p:spPr>
          <a:xfrm>
            <a:off x="4273101" y="1018326"/>
            <a:ext cx="7364243" cy="2609609"/>
          </a:xfrm>
        </p:spPr>
        <p:txBody>
          <a:bodyPr>
            <a:noAutofit/>
          </a:bodyPr>
          <a:lstStyle/>
          <a:p>
            <a:pPr marL="0" indent="0">
              <a:lnSpc>
                <a:spcPct val="100000"/>
              </a:lnSpc>
              <a:spcBef>
                <a:spcPts val="0"/>
              </a:spcBef>
              <a:buNone/>
              <a:defRPr/>
            </a:pPr>
            <a:r>
              <a:rPr lang="en-US">
                <a:latin typeface="Arial" panose="020B0604020202020204" pitchFamily="34" charset="0"/>
                <a:cs typeface="Arial" panose="020B0604020202020204" pitchFamily="34" charset="0"/>
              </a:rPr>
              <a:t>These materials have</a:t>
            </a:r>
            <a:r>
              <a:rPr lang="en-US" sz="2400">
                <a:solidFill>
                  <a:srgbClr val="003F72"/>
                </a:solidFill>
                <a:latin typeface="Arial" panose="020B0604020202020204" pitchFamily="34" charset="0"/>
                <a:cs typeface="Arial" panose="020B0604020202020204" pitchFamily="34" charset="0"/>
              </a:rPr>
              <a:t> been adapted from the Progressive Tinnitus Management program originally developed by researchers at the National Center for Rehabilitative Auditory Research (NCRAR) and updated in collaboration with VHA </a:t>
            </a:r>
            <a:r>
              <a:rPr lang="en-US" sz="2400">
                <a:latin typeface="Arial" panose="020B0604020202020204" pitchFamily="34" charset="0"/>
                <a:cs typeface="Arial" panose="020B0604020202020204" pitchFamily="34" charset="0"/>
              </a:rPr>
              <a:t>OPCC&amp;CT </a:t>
            </a:r>
            <a:r>
              <a:rPr lang="en-US" sz="2400">
                <a:solidFill>
                  <a:srgbClr val="003F72"/>
                </a:solidFill>
                <a:latin typeface="Arial" panose="020B0604020202020204" pitchFamily="34" charset="0"/>
                <a:cs typeface="Arial" panose="020B0604020202020204" pitchFamily="34" charset="0"/>
              </a:rPr>
              <a:t>(Whole Health), Audiology, and Mental/Behavioral Health.</a:t>
            </a:r>
          </a:p>
        </p:txBody>
      </p:sp>
      <p:sp>
        <p:nvSpPr>
          <p:cNvPr id="3" name="Title 2">
            <a:extLst>
              <a:ext uri="{FF2B5EF4-FFF2-40B4-BE49-F238E27FC236}">
                <a16:creationId xmlns:a16="http://schemas.microsoft.com/office/drawing/2014/main" id="{D049F7A8-3B5F-3835-7AFE-AB7662B5F79F}"/>
              </a:ext>
            </a:extLst>
          </p:cNvPr>
          <p:cNvSpPr>
            <a:spLocks noGrp="1"/>
          </p:cNvSpPr>
          <p:nvPr>
            <p:ph type="title"/>
          </p:nvPr>
        </p:nvSpPr>
        <p:spPr>
          <a:xfrm>
            <a:off x="908053" y="-1119188"/>
            <a:ext cx="10356849" cy="1119188"/>
          </a:xfrm>
        </p:spPr>
        <p:txBody>
          <a:bodyPr vert="horz" wrap="square" lIns="91440" tIns="45720" rIns="91440" bIns="45720" numCol="1" anchor="b" anchorCtr="0" compatLnSpc="1">
            <a:prstTxWarp prst="textNoShape">
              <a:avLst/>
            </a:prstTxWarp>
          </a:bodyPr>
          <a:lstStyle/>
          <a:p>
            <a:r>
              <a:rPr lang="en-US"/>
              <a:t>PTM</a:t>
            </a:r>
          </a:p>
        </p:txBody>
      </p:sp>
    </p:spTree>
    <p:extLst>
      <p:ext uri="{BB962C8B-B14F-4D97-AF65-F5344CB8AC3E}">
        <p14:creationId xmlns:p14="http://schemas.microsoft.com/office/powerpoint/2010/main" val="206383158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C3A1-FE78-5494-DBA7-5BF4EB9C4ECD}"/>
              </a:ext>
            </a:extLst>
          </p:cNvPr>
          <p:cNvSpPr txBox="1">
            <a:spLocks noGrp="1"/>
          </p:cNvSpPr>
          <p:nvPr>
            <p:ph type="title" idx="4294967295"/>
          </p:nvPr>
        </p:nvSpPr>
        <p:spPr>
          <a:xfrm>
            <a:off x="0" y="0"/>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Introduction</a:t>
            </a:r>
          </a:p>
        </p:txBody>
      </p:sp>
      <p:pic>
        <p:nvPicPr>
          <p:cNvPr id="3" name="Picture 2">
            <a:extLst>
              <a:ext uri="{FF2B5EF4-FFF2-40B4-BE49-F238E27FC236}">
                <a16:creationId xmlns:a16="http://schemas.microsoft.com/office/drawing/2014/main" id="{1003A1F9-1994-DDE9-7931-80213CF049C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29921" y="650996"/>
            <a:ext cx="6728716" cy="4491286"/>
          </a:xfrm>
          <a:prstGeom prst="round2DiagRect">
            <a:avLst>
              <a:gd name="adj1" fmla="val 27766"/>
              <a:gd name="adj2" fmla="val 0"/>
            </a:avLst>
          </a:prstGeom>
          <a:ln w="190500" cap="sq">
            <a:solidFill>
              <a:srgbClr val="FFFFFF"/>
            </a:solidFill>
            <a:miter lim="800000"/>
          </a:ln>
          <a:effectLst>
            <a:outerShdw blurRad="254000" algn="tl" rotWithShape="0">
              <a:srgbClr val="000000">
                <a:alpha val="43000"/>
              </a:srgbClr>
            </a:outerShdw>
          </a:effectLst>
        </p:spPr>
      </p:pic>
      <p:sp>
        <p:nvSpPr>
          <p:cNvPr id="6" name="Rectangle 3">
            <a:extLst>
              <a:ext uri="{FF2B5EF4-FFF2-40B4-BE49-F238E27FC236}">
                <a16:creationId xmlns:a16="http://schemas.microsoft.com/office/drawing/2014/main" id="{C75CB060-0B21-0127-49ED-F490C294A07E}"/>
              </a:ext>
            </a:extLst>
          </p:cNvPr>
          <p:cNvSpPr>
            <a:spLocks noGrp="1" noChangeArrowheads="1"/>
          </p:cNvSpPr>
          <p:nvPr>
            <p:ph idx="1"/>
          </p:nvPr>
        </p:nvSpPr>
        <p:spPr>
          <a:xfrm>
            <a:off x="377838" y="1707151"/>
            <a:ext cx="3667037" cy="2162912"/>
          </a:xfrm>
        </p:spPr>
        <p:txBody>
          <a:bodyPr>
            <a:noAutofit/>
          </a:bodyPr>
          <a:lstStyle/>
          <a:p>
            <a:pPr marL="0" indent="0">
              <a:lnSpc>
                <a:spcPct val="100000"/>
              </a:lnSpc>
              <a:spcBef>
                <a:spcPts val="0"/>
              </a:spcBef>
              <a:buNone/>
              <a:defRPr/>
            </a:pPr>
            <a:r>
              <a:rPr lang="en-US" sz="2400">
                <a:solidFill>
                  <a:srgbClr val="003F72"/>
                </a:solidFill>
                <a:latin typeface="Arial" panose="020B0604020202020204" pitchFamily="34" charset="0"/>
                <a:cs typeface="Arial" panose="020B0604020202020204" pitchFamily="34" charset="0"/>
              </a:rPr>
              <a:t>Share your name and </a:t>
            </a:r>
          </a:p>
          <a:p>
            <a:pPr marL="0" indent="0">
              <a:lnSpc>
                <a:spcPct val="100000"/>
              </a:lnSpc>
              <a:spcBef>
                <a:spcPts val="0"/>
              </a:spcBef>
              <a:buNone/>
              <a:defRPr/>
            </a:pPr>
            <a:r>
              <a:rPr lang="en-US">
                <a:latin typeface="Arial" panose="020B0604020202020204" pitchFamily="34" charset="0"/>
                <a:cs typeface="Arial" panose="020B0604020202020204" pitchFamily="34" charset="0"/>
              </a:rPr>
              <a:t>w</a:t>
            </a:r>
            <a:r>
              <a:rPr lang="en-US" sz="2400">
                <a:solidFill>
                  <a:srgbClr val="003F72"/>
                </a:solidFill>
                <a:latin typeface="Arial" panose="020B0604020202020204" pitchFamily="34" charset="0"/>
                <a:cs typeface="Arial" panose="020B0604020202020204" pitchFamily="34" charset="0"/>
              </a:rPr>
              <a:t>hat you hope to get out of today’s session.</a:t>
            </a:r>
          </a:p>
        </p:txBody>
      </p:sp>
    </p:spTree>
    <p:extLst>
      <p:ext uri="{BB962C8B-B14F-4D97-AF65-F5344CB8AC3E}">
        <p14:creationId xmlns:p14="http://schemas.microsoft.com/office/powerpoint/2010/main" val="177677672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15F5565-0EBD-C7AB-661D-30482D06A785}"/>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Today We Will:</a:t>
            </a:r>
          </a:p>
        </p:txBody>
      </p:sp>
      <p:sp>
        <p:nvSpPr>
          <p:cNvPr id="8195" name="Content Placeholder 2">
            <a:extLst>
              <a:ext uri="{FF2B5EF4-FFF2-40B4-BE49-F238E27FC236}">
                <a16:creationId xmlns:a16="http://schemas.microsoft.com/office/drawing/2014/main" id="{9EBE1D46-DE2C-42D9-BE63-AD5E2177A060}"/>
              </a:ext>
            </a:extLst>
          </p:cNvPr>
          <p:cNvSpPr>
            <a:spLocks noGrp="1" noChangeArrowheads="1"/>
          </p:cNvSpPr>
          <p:nvPr>
            <p:ph idx="1"/>
          </p:nvPr>
        </p:nvSpPr>
        <p:spPr>
          <a:xfrm>
            <a:off x="2193853" y="1273606"/>
            <a:ext cx="7729466" cy="2503258"/>
          </a:xfrm>
        </p:spPr>
        <p:txBody>
          <a:bodyPr/>
          <a:lstStyle/>
          <a:p>
            <a:pPr marL="228600" indent="-228600" eaLnBrk="1" hangingPunct="1">
              <a:spcBef>
                <a:spcPts val="1800"/>
              </a:spcBef>
              <a:buFont typeface="Arial" panose="020B0604020202020204" pitchFamily="34" charset="0"/>
              <a:buChar char="•"/>
              <a:defRPr/>
            </a:pPr>
            <a:r>
              <a:rPr lang="en-US">
                <a:latin typeface="Arial" panose="020B0604020202020204" pitchFamily="34" charset="0"/>
                <a:cs typeface="Arial" panose="020B0604020202020204" pitchFamily="34" charset="0"/>
              </a:rPr>
              <a:t>Brainstorm ways to use sound to improve a situation you choose to work on</a:t>
            </a:r>
            <a:endParaRPr lang="en-US" altLang="en-US">
              <a:latin typeface="Arial" panose="020B0604020202020204" pitchFamily="34" charset="0"/>
              <a:cs typeface="Arial" panose="020B0604020202020204" pitchFamily="34" charset="0"/>
            </a:endParaRPr>
          </a:p>
          <a:p>
            <a:pPr marL="228600" indent="-228600" eaLnBrk="1" hangingPunct="1">
              <a:spcBef>
                <a:spcPts val="1800"/>
              </a:spcBef>
              <a:buFont typeface="Arial" panose="020B0604020202020204" pitchFamily="34" charset="0"/>
              <a:buChar char="•"/>
              <a:defRPr/>
            </a:pPr>
            <a:r>
              <a:rPr lang="en-US">
                <a:solidFill>
                  <a:srgbClr val="A6B2B2"/>
                </a:solidFill>
                <a:latin typeface="Arial" panose="020B0604020202020204" pitchFamily="34" charset="0"/>
                <a:cs typeface="Arial" panose="020B0604020202020204" pitchFamily="34" charset="0"/>
              </a:rPr>
              <a:t>Leave with a plan for the sounds you will try</a:t>
            </a:r>
            <a:endParaRPr lang="en-US" altLang="en-US">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25548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CAF17-D6B1-15A2-D353-3CC60470A323}"/>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Today We Will:</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1</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sp>
        <p:nvSpPr>
          <p:cNvPr id="8" name="Content Placeholder 2">
            <a:extLst>
              <a:ext uri="{FF2B5EF4-FFF2-40B4-BE49-F238E27FC236}">
                <a16:creationId xmlns:a16="http://schemas.microsoft.com/office/drawing/2014/main" id="{2B5B3A2B-FE96-6197-CA14-77916F174B64}"/>
              </a:ext>
            </a:extLst>
          </p:cNvPr>
          <p:cNvSpPr>
            <a:spLocks noGrp="1" noChangeArrowheads="1"/>
          </p:cNvSpPr>
          <p:nvPr>
            <p:ph idx="1"/>
          </p:nvPr>
        </p:nvSpPr>
        <p:spPr>
          <a:xfrm>
            <a:off x="500138" y="1273606"/>
            <a:ext cx="5777777" cy="2503258"/>
          </a:xfrm>
        </p:spPr>
        <p:txBody>
          <a:bodyPr/>
          <a:lstStyle/>
          <a:p>
            <a:pPr marL="228600" indent="-228600" eaLnBrk="1" hangingPunct="1">
              <a:spcBef>
                <a:spcPts val="1800"/>
              </a:spcBef>
              <a:buFont typeface="Arial" panose="020B0604020202020204" pitchFamily="34" charset="0"/>
              <a:buChar char="•"/>
              <a:defRPr/>
            </a:pPr>
            <a:r>
              <a:rPr lang="en-US">
                <a:solidFill>
                  <a:srgbClr val="A6B2B2"/>
                </a:solidFill>
                <a:latin typeface="Arial" panose="020B0604020202020204" pitchFamily="34" charset="0"/>
                <a:cs typeface="Arial" panose="020B0604020202020204" pitchFamily="34" charset="0"/>
              </a:rPr>
              <a:t>Brainstorm ways to use sound to improve a situation you choose to work on</a:t>
            </a:r>
            <a:endParaRPr lang="en-US" altLang="en-US">
              <a:solidFill>
                <a:srgbClr val="A6B2B2"/>
              </a:solidFill>
              <a:latin typeface="Arial" panose="020B0604020202020204" pitchFamily="34" charset="0"/>
              <a:cs typeface="Arial" panose="020B0604020202020204" pitchFamily="34" charset="0"/>
            </a:endParaRPr>
          </a:p>
          <a:p>
            <a:pPr marL="228600" marR="0" lvl="0" indent="-228600" algn="l" defTabSz="914400" rtl="0" eaLnBrk="1" fontAlgn="base" latinLnBrk="0" hangingPunct="1">
              <a:lnSpc>
                <a:spcPct val="100000"/>
              </a:lnSpc>
              <a:spcBef>
                <a:spcPts val="1800"/>
              </a:spcBef>
              <a:spcAft>
                <a:spcPct val="0"/>
              </a:spcAft>
              <a:buClrTx/>
              <a:buSzPct val="70000"/>
              <a:buFont typeface="Arial" panose="020B0604020202020204" pitchFamily="34" charset="0"/>
              <a:buChar char="•"/>
              <a:tabLst/>
              <a:defRPr/>
            </a:pPr>
            <a:r>
              <a:rPr kumimoji="0" lang="en-US" sz="2400" b="0" i="0" u="none" strike="noStrike" kern="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Leave with a plan for the sounds you will try</a:t>
            </a:r>
          </a:p>
        </p:txBody>
      </p:sp>
      <p:pic>
        <p:nvPicPr>
          <p:cNvPr id="5" name="Picture 4" descr="Living Better with Tinnitus: Sound Plan Worksheet: 1. one situation I want to focus on, 2. check the types of sounds that you will  try, 3. write down the sounds you will try, 4. use your sound plan until our next session, how helpful was each sound. 6. reflections, what did you notice">
            <a:extLst>
              <a:ext uri="{FF2B5EF4-FFF2-40B4-BE49-F238E27FC236}">
                <a16:creationId xmlns:a16="http://schemas.microsoft.com/office/drawing/2014/main" id="{5DE568C7-41B0-839C-5E60-3074B2CF8DB8}"/>
              </a:ext>
            </a:extLst>
          </p:cNvPr>
          <p:cNvPicPr>
            <a:picLocks noChangeAspect="1"/>
          </p:cNvPicPr>
          <p:nvPr/>
        </p:nvPicPr>
        <p:blipFill>
          <a:blip r:embed="rId3"/>
          <a:stretch>
            <a:fillRect/>
          </a:stretch>
        </p:blipFill>
        <p:spPr>
          <a:xfrm>
            <a:off x="6382176" y="569119"/>
            <a:ext cx="5486400" cy="4865697"/>
          </a:xfrm>
          <a:prstGeom prst="rect">
            <a:avLst/>
          </a:prstGeom>
        </p:spPr>
      </p:pic>
    </p:spTree>
    <p:extLst>
      <p:ext uri="{BB962C8B-B14F-4D97-AF65-F5344CB8AC3E}">
        <p14:creationId xmlns:p14="http://schemas.microsoft.com/office/powerpoint/2010/main" val="2920146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38269A1-E60C-869F-B74A-7FD327AF615E}"/>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My Role</a:t>
            </a:r>
          </a:p>
        </p:txBody>
      </p:sp>
      <p:sp>
        <p:nvSpPr>
          <p:cNvPr id="3" name="Rectangle 10">
            <a:extLst>
              <a:ext uri="{FF2B5EF4-FFF2-40B4-BE49-F238E27FC236}">
                <a16:creationId xmlns:a16="http://schemas.microsoft.com/office/drawing/2014/main" id="{7DE92F6B-0733-CB96-489C-26EB26F3FCEA}"/>
              </a:ext>
            </a:extLst>
          </p:cNvPr>
          <p:cNvSpPr txBox="1">
            <a:spLocks noChangeArrowheads="1"/>
          </p:cNvSpPr>
          <p:nvPr/>
        </p:nvSpPr>
        <p:spPr bwMode="auto">
          <a:xfrm>
            <a:off x="959175" y="1302397"/>
            <a:ext cx="10273651" cy="240167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lvl="2"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Provide you with structure and information as you fill out your sound plan</a:t>
            </a:r>
          </a:p>
          <a:p>
            <a:pPr marL="228600" lvl="2"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Let </a:t>
            </a:r>
            <a:r>
              <a:rPr lang="en-US" b="1" kern="1200">
                <a:latin typeface="Arial" panose="020B0604020202020204" pitchFamily="34" charset="0"/>
                <a:ea typeface="+mn-ea"/>
                <a:cs typeface="Arial" panose="020B0604020202020204" pitchFamily="34" charset="0"/>
              </a:rPr>
              <a:t>you</a:t>
            </a:r>
            <a:r>
              <a:rPr lang="en-US" kern="1200">
                <a:latin typeface="Arial" panose="020B0604020202020204" pitchFamily="34" charset="0"/>
                <a:ea typeface="+mn-ea"/>
                <a:cs typeface="Arial" panose="020B0604020202020204" pitchFamily="34" charset="0"/>
              </a:rPr>
              <a:t> come up with the ideas for the sounds you will try </a:t>
            </a:r>
          </a:p>
          <a:p>
            <a:pPr marL="685800" lvl="3"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However, sometimes I might ask for permission to give you an idea</a:t>
            </a:r>
          </a:p>
        </p:txBody>
      </p:sp>
    </p:spTree>
    <p:extLst>
      <p:ext uri="{BB962C8B-B14F-4D97-AF65-F5344CB8AC3E}">
        <p14:creationId xmlns:p14="http://schemas.microsoft.com/office/powerpoint/2010/main" val="150401640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388AA2-2872-102C-D9FA-FA5707BAF136}"/>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Your Role</a:t>
            </a:r>
          </a:p>
        </p:txBody>
      </p:sp>
      <p:sp>
        <p:nvSpPr>
          <p:cNvPr id="3" name="Rectangle 10">
            <a:extLst>
              <a:ext uri="{FF2B5EF4-FFF2-40B4-BE49-F238E27FC236}">
                <a16:creationId xmlns:a16="http://schemas.microsoft.com/office/drawing/2014/main" id="{7DE92F6B-0733-CB96-489C-26EB26F3FCEA}"/>
              </a:ext>
            </a:extLst>
          </p:cNvPr>
          <p:cNvSpPr txBox="1">
            <a:spLocks noChangeArrowheads="1"/>
          </p:cNvSpPr>
          <p:nvPr/>
        </p:nvSpPr>
        <p:spPr bwMode="auto">
          <a:xfrm>
            <a:off x="1477107" y="989206"/>
            <a:ext cx="9830455" cy="341398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eaLnBrk="0" hangingPunct="0">
              <a:lnSpc>
                <a:spcPct val="90000"/>
              </a:lnSpc>
              <a:spcBef>
                <a:spcPts val="18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B</a:t>
            </a:r>
            <a:r>
              <a:rPr lang="en-US" kern="1200">
                <a:latin typeface="Arial" panose="020B0604020202020204" pitchFamily="34" charset="0"/>
                <a:ea typeface="+mn-ea"/>
                <a:cs typeface="Arial" panose="020B0604020202020204" pitchFamily="34" charset="0"/>
              </a:rPr>
              <a:t>e open to trying sound in unusual or unexpected ways</a:t>
            </a:r>
          </a:p>
          <a:p>
            <a:pPr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Follow your hunches, or your intuition about which sounds you think will help you the most and to add those sounds to your plan</a:t>
            </a:r>
          </a:p>
          <a:p>
            <a:pPr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Use the sounds you add to your plan between today and the next session </a:t>
            </a:r>
          </a:p>
          <a:p>
            <a:pPr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At the next session, you’ll talk about how it went using sound</a:t>
            </a:r>
          </a:p>
        </p:txBody>
      </p:sp>
    </p:spTree>
    <p:extLst>
      <p:ext uri="{BB962C8B-B14F-4D97-AF65-F5344CB8AC3E}">
        <p14:creationId xmlns:p14="http://schemas.microsoft.com/office/powerpoint/2010/main" val="391538225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AAA0C6-D5D3-EB80-3733-AC1A4589F8C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22" y="1528"/>
            <a:ext cx="12192000" cy="6989379"/>
          </a:xfrm>
          <a:prstGeom prst="rect">
            <a:avLst/>
          </a:prstGeom>
        </p:spPr>
      </p:pic>
      <p:sp>
        <p:nvSpPr>
          <p:cNvPr id="4" name="Title 1">
            <a:extLst>
              <a:ext uri="{FF2B5EF4-FFF2-40B4-BE49-F238E27FC236}">
                <a16:creationId xmlns:a16="http://schemas.microsoft.com/office/drawing/2014/main" id="{5612D441-507C-3F0B-D2D1-972179E7A3A9}"/>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Please Complete the Tinnitus Functional Index</a:t>
            </a:r>
          </a:p>
        </p:txBody>
      </p:sp>
      <p:sp>
        <p:nvSpPr>
          <p:cNvPr id="7" name="TextBox 6">
            <a:extLst>
              <a:ext uri="{FF2B5EF4-FFF2-40B4-BE49-F238E27FC236}">
                <a16:creationId xmlns:a16="http://schemas.microsoft.com/office/drawing/2014/main" id="{F33D565B-D9A7-4A56-8FED-8A848526B513}"/>
              </a:ext>
            </a:extLst>
          </p:cNvPr>
          <p:cNvSpPr txBox="1"/>
          <p:nvPr/>
        </p:nvSpPr>
        <p:spPr>
          <a:xfrm>
            <a:off x="519413" y="1310768"/>
            <a:ext cx="4586843" cy="2470122"/>
          </a:xfrm>
          <a:prstGeom prst="rect">
            <a:avLst/>
          </a:prstGeom>
          <a:noFill/>
        </p:spPr>
        <p:txBody>
          <a:bodyPr wrap="square" rtlCol="0">
            <a:spAutoFit/>
          </a:bodyPr>
          <a:lstStyle>
            <a:defPPr>
              <a:defRPr lang="en-US"/>
            </a:defPPr>
            <a:lvl1pPr marL="228600" indent="-228600">
              <a:lnSpc>
                <a:spcPct val="90000"/>
              </a:lnSpc>
              <a:spcBef>
                <a:spcPts val="1800"/>
              </a:spcBef>
              <a:buFont typeface="Arial" panose="020B0604020202020204" pitchFamily="34" charset="0"/>
              <a:buChar char="•"/>
              <a:defRPr sz="2400">
                <a:solidFill>
                  <a:srgbClr val="003F72"/>
                </a:solidFill>
                <a:latin typeface="Arial" panose="020B0604020202020204" pitchFamily="34" charset="0"/>
                <a:cs typeface="Arial" panose="020B0604020202020204" pitchFamily="34" charset="0"/>
              </a:defRPr>
            </a:lvl1pPr>
          </a:lstStyle>
          <a:p>
            <a:r>
              <a:rPr lang="en-US"/>
              <a:t>Write your name on it</a:t>
            </a:r>
          </a:p>
          <a:p>
            <a:r>
              <a:rPr lang="en-US"/>
              <a:t>Don’t overthink your answers</a:t>
            </a:r>
          </a:p>
          <a:p>
            <a:r>
              <a:rPr lang="en-US"/>
              <a:t>There are 2 sides to the form</a:t>
            </a:r>
          </a:p>
          <a:p>
            <a:r>
              <a:rPr lang="en-US"/>
              <a:t>It helps assess your progress</a:t>
            </a:r>
            <a:br>
              <a:rPr lang="en-US"/>
            </a:br>
            <a:r>
              <a:rPr lang="en-US"/>
              <a:t>on living better with tinnitus</a:t>
            </a:r>
          </a:p>
        </p:txBody>
      </p:sp>
      <p:grpSp>
        <p:nvGrpSpPr>
          <p:cNvPr id="5" name="Group 4" descr="Tinnitus Functional Index page 1 sample">
            <a:extLst>
              <a:ext uri="{FF2B5EF4-FFF2-40B4-BE49-F238E27FC236}">
                <a16:creationId xmlns:a16="http://schemas.microsoft.com/office/drawing/2014/main" id="{7E929A92-421D-8D84-9AD5-5127C7B52C0C}"/>
              </a:ext>
            </a:extLst>
          </p:cNvPr>
          <p:cNvGrpSpPr/>
          <p:nvPr/>
        </p:nvGrpSpPr>
        <p:grpSpPr>
          <a:xfrm>
            <a:off x="5267419" y="1067086"/>
            <a:ext cx="3048000" cy="3427861"/>
            <a:chOff x="5267419" y="1067086"/>
            <a:chExt cx="3048000" cy="3427861"/>
          </a:xfrm>
        </p:grpSpPr>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B32FDD50-ED00-684E-CDF7-8F371F2FE3A2}"/>
                    </a:ext>
                  </a:extLst>
                </p:cNvPr>
                <p:cNvGraphicFramePr>
                  <a:graphicFrameLocks noChangeAspect="1"/>
                </p:cNvGraphicFramePr>
                <p:nvPr>
                  <p:extLst>
                    <p:ext uri="{D42A27DB-BD31-4B8C-83A1-F6EECF244321}">
                      <p14:modId xmlns:p14="http://schemas.microsoft.com/office/powerpoint/2010/main" val="3065639912"/>
                    </p:ext>
                  </p:extLst>
                </p:nvPr>
              </p:nvGraphicFramePr>
              <p:xfrm>
                <a:off x="5269289" y="1067086"/>
                <a:ext cx="3046130" cy="1713448"/>
              </p:xfrm>
              <a:graphic>
                <a:graphicData uri="http://schemas.microsoft.com/office/powerpoint/2016/slidezoom">
                  <pslz:sldZm>
                    <pslz:sldZmObj sldId="1570" cId="225771129">
                      <pslz:zmPr id="{172A76A4-6812-4C38-B62F-72F6EBEF33ED}" returnToParent="0" transitionDur="1000">
                        <p166:blipFill xmlns:p166="http://schemas.microsoft.com/office/powerpoint/2016/6/main">
                          <a:blip r:embed="rId4"/>
                          <a:stretch>
                            <a:fillRect/>
                          </a:stretch>
                        </p166:blipFill>
                        <p166:spPr xmlns:p166="http://schemas.microsoft.com/office/powerpoint/2016/6/main">
                          <a:xfrm>
                            <a:off x="0" y="0"/>
                            <a:ext cx="3046130" cy="1713448"/>
                          </a:xfrm>
                          <a:prstGeom prst="rect">
                            <a:avLst/>
                          </a:prstGeom>
                          <a:ln w="3175">
                            <a:noFill/>
                          </a:ln>
                          <a:effectLst>
                            <a:outerShdw blurRad="88900" dir="16200000" rotWithShape="0">
                              <a:prstClr val="black">
                                <a:alpha val="25000"/>
                              </a:prstClr>
                            </a:outerShdw>
                          </a:effectLst>
                        </p166:spPr>
                      </pslz:zmPr>
                    </pslz:sldZmObj>
                  </pslz:sldZm>
                </a:graphicData>
              </a:graphic>
            </p:graphicFrame>
          </mc:Choice>
          <mc:Fallback xmlns="">
            <p:pic>
              <p:nvPicPr>
                <p:cNvPr id="9" name="Slide Zoom 8">
                  <a:hlinkClick r:id="rId5" action="ppaction://hlinksldjump"/>
                  <a:extLst>
                    <a:ext uri="{FF2B5EF4-FFF2-40B4-BE49-F238E27FC236}">
                      <a16:creationId xmlns:a16="http://schemas.microsoft.com/office/drawing/2014/main" id="{B32FDD50-ED00-684E-CDF7-8F371F2FE3A2}"/>
                    </a:ext>
                  </a:extLst>
                </p:cNvPr>
                <p:cNvPicPr>
                  <a:picLocks noGrp="1" noRot="1" noChangeAspect="1" noMove="1" noResize="1" noEditPoints="1" noAdjustHandles="1" noChangeArrowheads="1" noChangeShapeType="1"/>
                </p:cNvPicPr>
                <p:nvPr/>
              </p:nvPicPr>
              <p:blipFill>
                <a:blip r:embed="rId6"/>
                <a:stretch>
                  <a:fillRect/>
                </a:stretch>
              </p:blipFill>
              <p:spPr>
                <a:xfrm>
                  <a:off x="5269289" y="1067086"/>
                  <a:ext cx="3046130" cy="1713448"/>
                </a:xfrm>
                <a:prstGeom prst="rect">
                  <a:avLst/>
                </a:prstGeom>
                <a:ln w="3175">
                  <a:noFill/>
                </a:ln>
                <a:effectLst>
                  <a:outerShdw blurRad="88900" dir="16200000" rotWithShape="0">
                    <a:prstClr val="black">
                      <a:alpha val="25000"/>
                    </a:prstClr>
                  </a:outerShdw>
                </a:effectLst>
              </p:spPr>
            </p:pic>
          </mc:Fallback>
        </mc:AlternateContent>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A3561565-8CFF-6E00-EF54-6DAA98DC3F26}"/>
                    </a:ext>
                  </a:extLst>
                </p:cNvPr>
                <p:cNvGraphicFramePr>
                  <a:graphicFrameLocks noChangeAspect="1"/>
                </p:cNvGraphicFramePr>
                <p:nvPr>
                  <p:extLst>
                    <p:ext uri="{D42A27DB-BD31-4B8C-83A1-F6EECF244321}">
                      <p14:modId xmlns:p14="http://schemas.microsoft.com/office/powerpoint/2010/main" val="2237029639"/>
                    </p:ext>
                  </p:extLst>
                </p:nvPr>
              </p:nvGraphicFramePr>
              <p:xfrm>
                <a:off x="5267419" y="2780447"/>
                <a:ext cx="3048000" cy="1714500"/>
              </p:xfrm>
              <a:graphic>
                <a:graphicData uri="http://schemas.microsoft.com/office/powerpoint/2016/slidezoom">
                  <pslz:sldZm>
                    <pslz:sldZmObj sldId="1573" cId="3462724864">
                      <pslz:zmPr id="{4F31A365-88C7-4CA0-8FD4-646A13B13605}" returnToParent="0" transitionDur="1000">
                        <p166:blipFill xmlns:p166="http://schemas.microsoft.com/office/powerpoint/2016/6/main">
                          <a:blip r:embed="rId7"/>
                          <a:stretch>
                            <a:fillRect/>
                          </a:stretch>
                        </p166:blipFill>
                        <p166:spPr xmlns:p166="http://schemas.microsoft.com/office/powerpoint/2016/6/main">
                          <a:xfrm>
                            <a:off x="0" y="0"/>
                            <a:ext cx="3048000" cy="1714500"/>
                          </a:xfrm>
                          <a:prstGeom prst="rect">
                            <a:avLst/>
                          </a:prstGeom>
                          <a:ln w="3175">
                            <a:noFill/>
                          </a:ln>
                          <a:effectLst>
                            <a:outerShdw blurRad="88900" dist="76200" dir="5400000" algn="t" rotWithShape="0">
                              <a:prstClr val="black">
                                <a:alpha val="25000"/>
                              </a:prstClr>
                            </a:outerShdw>
                          </a:effectLst>
                        </p166:spPr>
                      </pslz:zmPr>
                    </pslz:sldZmObj>
                  </pslz:sldZm>
                </a:graphicData>
              </a:graphic>
            </p:graphicFrame>
          </mc:Choice>
          <mc:Fallback xmlns="">
            <p:pic>
              <p:nvPicPr>
                <p:cNvPr id="11" name="Slide Zoom 10">
                  <a:hlinkClick r:id="rId8" action="ppaction://hlinksldjump"/>
                  <a:extLst>
                    <a:ext uri="{FF2B5EF4-FFF2-40B4-BE49-F238E27FC236}">
                      <a16:creationId xmlns:a16="http://schemas.microsoft.com/office/drawing/2014/main" id="{A3561565-8CFF-6E00-EF54-6DAA98DC3F26}"/>
                    </a:ext>
                  </a:extLst>
                </p:cNvPr>
                <p:cNvPicPr>
                  <a:picLocks noGrp="1" noRot="1" noChangeAspect="1" noMove="1" noResize="1" noEditPoints="1" noAdjustHandles="1" noChangeArrowheads="1" noChangeShapeType="1"/>
                </p:cNvPicPr>
                <p:nvPr/>
              </p:nvPicPr>
              <p:blipFill>
                <a:blip r:embed="rId9"/>
                <a:stretch>
                  <a:fillRect/>
                </a:stretch>
              </p:blipFill>
              <p:spPr>
                <a:xfrm>
                  <a:off x="5267419" y="2780447"/>
                  <a:ext cx="3048000" cy="1714500"/>
                </a:xfrm>
                <a:prstGeom prst="rect">
                  <a:avLst/>
                </a:prstGeom>
                <a:ln w="3175">
                  <a:noFill/>
                </a:ln>
                <a:effectLst>
                  <a:outerShdw blurRad="88900" dist="76200" dir="5400000" algn="t" rotWithShape="0">
                    <a:prstClr val="black">
                      <a:alpha val="25000"/>
                    </a:prstClr>
                  </a:outerShdw>
                </a:effectLst>
              </p:spPr>
            </p:pic>
          </mc:Fallback>
        </mc:AlternateContent>
      </p:grpSp>
      <p:grpSp>
        <p:nvGrpSpPr>
          <p:cNvPr id="6" name="Group 5" descr="Tinnitus Functional Index page 2 sample">
            <a:extLst>
              <a:ext uri="{FF2B5EF4-FFF2-40B4-BE49-F238E27FC236}">
                <a16:creationId xmlns:a16="http://schemas.microsoft.com/office/drawing/2014/main" id="{2DB7A8DB-D729-65F7-3D6C-915BD940AF95}"/>
              </a:ext>
            </a:extLst>
          </p:cNvPr>
          <p:cNvGrpSpPr/>
          <p:nvPr/>
        </p:nvGrpSpPr>
        <p:grpSpPr>
          <a:xfrm>
            <a:off x="8521833" y="1067086"/>
            <a:ext cx="3048000" cy="3428928"/>
            <a:chOff x="8521833" y="1067086"/>
            <a:chExt cx="3048000" cy="3428928"/>
          </a:xfrm>
        </p:grpSpPr>
        <mc:AlternateContent xmlns:mc="http://schemas.openxmlformats.org/markup-compatibility/2006" xmlns:pslz="http://schemas.microsoft.com/office/powerpoint/2016/slidezoom">
          <mc:Choice Requires="pslz">
            <p:graphicFrame>
              <p:nvGraphicFramePr>
                <p:cNvPr id="15" name="Slide Zoom 14">
                  <a:extLst>
                    <a:ext uri="{FF2B5EF4-FFF2-40B4-BE49-F238E27FC236}">
                      <a16:creationId xmlns:a16="http://schemas.microsoft.com/office/drawing/2014/main" id="{228AB54B-AC96-EB3E-903D-EA5E511EA6D0}"/>
                    </a:ext>
                  </a:extLst>
                </p:cNvPr>
                <p:cNvGraphicFramePr>
                  <a:graphicFrameLocks noChangeAspect="1"/>
                </p:cNvGraphicFramePr>
                <p:nvPr>
                  <p:extLst>
                    <p:ext uri="{D42A27DB-BD31-4B8C-83A1-F6EECF244321}">
                      <p14:modId xmlns:p14="http://schemas.microsoft.com/office/powerpoint/2010/main" val="2943529779"/>
                    </p:ext>
                  </p:extLst>
                </p:nvPr>
              </p:nvGraphicFramePr>
              <p:xfrm>
                <a:off x="8521833" y="2781514"/>
                <a:ext cx="3048000" cy="1714500"/>
              </p:xfrm>
              <a:graphic>
                <a:graphicData uri="http://schemas.microsoft.com/office/powerpoint/2016/slidezoom">
                  <pslz:sldZm>
                    <pslz:sldZmObj sldId="1576" cId="1352987588">
                      <pslz:zmPr id="{E08FBABB-2CB2-4D42-BD28-BF996E1A46DF}" returnToParent="0" transitionDur="1000">
                        <p166:blipFill xmlns:p166="http://schemas.microsoft.com/office/powerpoint/2016/6/main">
                          <a:blip r:embed="rId10"/>
                          <a:stretch>
                            <a:fillRect/>
                          </a:stretch>
                        </p166:blipFill>
                        <p166:spPr xmlns:p166="http://schemas.microsoft.com/office/powerpoint/2016/6/main">
                          <a:xfrm>
                            <a:off x="0" y="0"/>
                            <a:ext cx="3048000" cy="1714500"/>
                          </a:xfrm>
                          <a:prstGeom prst="rect">
                            <a:avLst/>
                          </a:prstGeom>
                          <a:ln w="3175">
                            <a:noFill/>
                          </a:ln>
                          <a:effectLst>
                            <a:outerShdw blurRad="88900" dist="76200" dir="5400000" algn="t" rotWithShape="0">
                              <a:prstClr val="black">
                                <a:alpha val="25000"/>
                              </a:prstClr>
                            </a:outerShdw>
                          </a:effectLst>
                        </p166:spPr>
                      </pslz:zmPr>
                    </pslz:sldZmObj>
                  </pslz:sldZm>
                </a:graphicData>
              </a:graphic>
            </p:graphicFrame>
          </mc:Choice>
          <mc:Fallback xmlns="">
            <p:pic>
              <p:nvPicPr>
                <p:cNvPr id="15" name="Slide Zoom 14">
                  <a:hlinkClick r:id="rId11" action="ppaction://hlinksldjump"/>
                  <a:extLst>
                    <a:ext uri="{FF2B5EF4-FFF2-40B4-BE49-F238E27FC236}">
                      <a16:creationId xmlns:a16="http://schemas.microsoft.com/office/drawing/2014/main" id="{228AB54B-AC96-EB3E-903D-EA5E511EA6D0}"/>
                    </a:ext>
                  </a:extLst>
                </p:cNvPr>
                <p:cNvPicPr>
                  <a:picLocks noGrp="1" noRot="1" noChangeAspect="1" noMove="1" noResize="1" noEditPoints="1" noAdjustHandles="1" noChangeArrowheads="1" noChangeShapeType="1"/>
                </p:cNvPicPr>
                <p:nvPr/>
              </p:nvPicPr>
              <p:blipFill>
                <a:blip r:embed="rId12"/>
                <a:stretch>
                  <a:fillRect/>
                </a:stretch>
              </p:blipFill>
              <p:spPr>
                <a:xfrm>
                  <a:off x="8521833" y="2781514"/>
                  <a:ext cx="3048000" cy="1714500"/>
                </a:xfrm>
                <a:prstGeom prst="rect">
                  <a:avLst/>
                </a:prstGeom>
                <a:ln w="3175">
                  <a:noFill/>
                </a:ln>
                <a:effectLst>
                  <a:outerShdw blurRad="88900" dist="76200" dir="5400000" algn="t" rotWithShape="0">
                    <a:prstClr val="black">
                      <a:alpha val="25000"/>
                    </a:prstClr>
                  </a:outerShdw>
                </a:effectLst>
              </p:spPr>
            </p:pic>
          </mc:Fallback>
        </mc:AlternateContent>
        <mc:AlternateContent xmlns:mc="http://schemas.openxmlformats.org/markup-compatibility/2006" xmlns:pslz="http://schemas.microsoft.com/office/powerpoint/2016/slidezoom">
          <mc:Choice Requires="pslz">
            <p:graphicFrame>
              <p:nvGraphicFramePr>
                <p:cNvPr id="13" name="Slide Zoom 12">
                  <a:extLst>
                    <a:ext uri="{FF2B5EF4-FFF2-40B4-BE49-F238E27FC236}">
                      <a16:creationId xmlns:a16="http://schemas.microsoft.com/office/drawing/2014/main" id="{277CC964-BD45-A6C4-2E13-DA47DE2EDB32}"/>
                    </a:ext>
                  </a:extLst>
                </p:cNvPr>
                <p:cNvGraphicFramePr>
                  <a:graphicFrameLocks noChangeAspect="1"/>
                </p:cNvGraphicFramePr>
                <p:nvPr>
                  <p:extLst>
                    <p:ext uri="{D42A27DB-BD31-4B8C-83A1-F6EECF244321}">
                      <p14:modId xmlns:p14="http://schemas.microsoft.com/office/powerpoint/2010/main" val="95075339"/>
                    </p:ext>
                  </p:extLst>
                </p:nvPr>
              </p:nvGraphicFramePr>
              <p:xfrm>
                <a:off x="8521833" y="1067086"/>
                <a:ext cx="3048000" cy="1714500"/>
              </p:xfrm>
              <a:graphic>
                <a:graphicData uri="http://schemas.microsoft.com/office/powerpoint/2016/slidezoom">
                  <pslz:sldZm>
                    <pslz:sldZmObj sldId="1574" cId="2875080324">
                      <pslz:zmPr id="{09D6C7A3-D8C0-42CD-AA14-4E38C2804D77}" returnToParent="0" transitionDur="1000">
                        <p166:blipFill xmlns:p166="http://schemas.microsoft.com/office/powerpoint/2016/6/main">
                          <a:blip r:embed="rId13"/>
                          <a:stretch>
                            <a:fillRect/>
                          </a:stretch>
                        </p166:blipFill>
                        <p166:spPr xmlns:p166="http://schemas.microsoft.com/office/powerpoint/2016/6/main">
                          <a:xfrm>
                            <a:off x="0" y="0"/>
                            <a:ext cx="3048000" cy="1714500"/>
                          </a:xfrm>
                          <a:prstGeom prst="rect">
                            <a:avLst/>
                          </a:prstGeom>
                          <a:ln w="3175">
                            <a:noFill/>
                          </a:ln>
                          <a:effectLst>
                            <a:outerShdw blurRad="88900" dir="16200000" rotWithShape="0">
                              <a:prstClr val="black">
                                <a:alpha val="25000"/>
                              </a:prstClr>
                            </a:outerShdw>
                          </a:effectLst>
                        </p166:spPr>
                      </pslz:zmPr>
                    </pslz:sldZmObj>
                  </pslz:sldZm>
                </a:graphicData>
              </a:graphic>
            </p:graphicFrame>
          </mc:Choice>
          <mc:Fallback xmlns="">
            <p:pic>
              <p:nvPicPr>
                <p:cNvPr id="13" name="Slide Zoom 12">
                  <a:hlinkClick r:id="rId14" action="ppaction://hlinksldjump"/>
                  <a:extLst>
                    <a:ext uri="{FF2B5EF4-FFF2-40B4-BE49-F238E27FC236}">
                      <a16:creationId xmlns:a16="http://schemas.microsoft.com/office/drawing/2014/main" id="{277CC964-BD45-A6C4-2E13-DA47DE2EDB32}"/>
                    </a:ext>
                  </a:extLst>
                </p:cNvPr>
                <p:cNvPicPr>
                  <a:picLocks noGrp="1" noRot="1" noChangeAspect="1" noMove="1" noResize="1" noEditPoints="1" noAdjustHandles="1" noChangeArrowheads="1" noChangeShapeType="1"/>
                </p:cNvPicPr>
                <p:nvPr/>
              </p:nvPicPr>
              <p:blipFill>
                <a:blip r:embed="rId15"/>
                <a:stretch>
                  <a:fillRect/>
                </a:stretch>
              </p:blipFill>
              <p:spPr>
                <a:xfrm>
                  <a:off x="8521833" y="1067086"/>
                  <a:ext cx="3048000" cy="1714500"/>
                </a:xfrm>
                <a:prstGeom prst="rect">
                  <a:avLst/>
                </a:prstGeom>
                <a:ln w="3175">
                  <a:noFill/>
                </a:ln>
                <a:effectLst>
                  <a:outerShdw blurRad="88900" dir="16200000" rotWithShape="0">
                    <a:prstClr val="black">
                      <a:alpha val="25000"/>
                    </a:prstClr>
                  </a:outerShdw>
                </a:effectLst>
              </p:spPr>
            </p:pic>
          </mc:Fallback>
        </mc:AlternateContent>
      </p:grpSp>
    </p:spTree>
    <p:extLst>
      <p:ext uri="{BB962C8B-B14F-4D97-AF65-F5344CB8AC3E}">
        <p14:creationId xmlns:p14="http://schemas.microsoft.com/office/powerpoint/2010/main" val="340961011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FB841B8-3025-B11A-94D0-251853A3F9FC}"/>
              </a:ext>
              <a:ext uri="{C183D7F6-B498-43B3-948B-1728B52AA6E4}">
                <adec:decorative xmlns:adec="http://schemas.microsoft.com/office/drawing/2017/decorative" val="1"/>
              </a:ext>
            </a:extLst>
          </p:cNvPr>
          <p:cNvSpPr/>
          <p:nvPr/>
        </p:nvSpPr>
        <p:spPr bwMode="auto">
          <a:xfrm>
            <a:off x="0" y="0"/>
            <a:ext cx="12192000" cy="685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pic>
        <p:nvPicPr>
          <p:cNvPr id="4" name="Picture 3" descr="Tinnitus Functional Index top of page 1:&#10;form for learners to use, asks for date, name. Please read each question below carefully. To answer a question, select one of the numbers that is listed for that question and draw a circle around it. Section I Over the past week... 1. what percentage of your time awake were you consciously aware of your tinnitus? Never aware &gt;0% - 100% &gt;always aware&#10;2. How strong or loud was your tinnitus not strong or loud 0 - 10 extremely strong or loud. 3. What percentage of your time awake were you annoyed by your tinnitus? none of the time 0% - all of the time 100%. &#10;&#10;Section SC: &#10;Over the past week...&#10;4. did you feel in control in regard to your tinnitus? very much8 in control 0 - 10 never in control 5. how easy was it for you to cope with your tinnitus very easy to cope 0 - 10 impossible to cope, 6. how easy was it for you to ignore your tinnitus very easy to cope 0 - 10 impossible to ignore">
            <a:extLst>
              <a:ext uri="{FF2B5EF4-FFF2-40B4-BE49-F238E27FC236}">
                <a16:creationId xmlns:a16="http://schemas.microsoft.com/office/drawing/2014/main" id="{89F0286D-D323-606D-67FC-D5EEBCBDA53B}"/>
              </a:ext>
            </a:extLst>
          </p:cNvPr>
          <p:cNvPicPr>
            <a:picLocks noChangeAspect="1"/>
          </p:cNvPicPr>
          <p:nvPr/>
        </p:nvPicPr>
        <p:blipFill>
          <a:blip r:embed="rId3"/>
          <a:stretch>
            <a:fillRect/>
          </a:stretch>
        </p:blipFill>
        <p:spPr>
          <a:xfrm>
            <a:off x="1590046" y="147179"/>
            <a:ext cx="9011908" cy="6563641"/>
          </a:xfrm>
          <a:prstGeom prst="rect">
            <a:avLst/>
          </a:prstGeom>
        </p:spPr>
      </p:pic>
      <p:sp>
        <p:nvSpPr>
          <p:cNvPr id="20" name="Title 19">
            <a:extLst>
              <a:ext uri="{FF2B5EF4-FFF2-40B4-BE49-F238E27FC236}">
                <a16:creationId xmlns:a16="http://schemas.microsoft.com/office/drawing/2014/main" id="{831EBDA8-4340-1540-DF8A-96B9B3ACF663}"/>
              </a:ext>
            </a:extLst>
          </p:cNvPr>
          <p:cNvSpPr>
            <a:spLocks noGrp="1"/>
          </p:cNvSpPr>
          <p:nvPr>
            <p:ph type="title"/>
          </p:nvPr>
        </p:nvSpPr>
        <p:spPr>
          <a:xfrm>
            <a:off x="908053" y="-1119188"/>
            <a:ext cx="10356849" cy="1119188"/>
          </a:xfrm>
        </p:spPr>
        <p:txBody>
          <a:bodyPr vert="horz" wrap="square" lIns="91440" tIns="45720" rIns="91440" bIns="45720" numCol="1" anchor="b" anchorCtr="0" compatLnSpc="1">
            <a:prstTxWarp prst="textNoShape">
              <a:avLst/>
            </a:prstTxWarp>
          </a:bodyPr>
          <a:lstStyle/>
          <a:p>
            <a:r>
              <a:rPr lang="en-US"/>
              <a:t>Tinnitus Functional Index Page 1 Top</a:t>
            </a:r>
          </a:p>
        </p:txBody>
      </p:sp>
    </p:spTree>
    <p:extLst>
      <p:ext uri="{BB962C8B-B14F-4D97-AF65-F5344CB8AC3E}">
        <p14:creationId xmlns:p14="http://schemas.microsoft.com/office/powerpoint/2010/main" val="22577112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01E4B9-4C97-1705-1D85-3A581C3C7A9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EB16782C-6189-E374-D7E3-DBAD1A4313BD}"/>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Safety for Virtual and Telephone Visits</a:t>
            </a:r>
          </a:p>
        </p:txBody>
      </p:sp>
      <p:sp>
        <p:nvSpPr>
          <p:cNvPr id="3" name="Content Placeholder 2">
            <a:extLst>
              <a:ext uri="{FF2B5EF4-FFF2-40B4-BE49-F238E27FC236}">
                <a16:creationId xmlns:a16="http://schemas.microsoft.com/office/drawing/2014/main" id="{7BC18F19-A46E-4516-A599-B07C581F9FCB}"/>
              </a:ext>
            </a:extLst>
          </p:cNvPr>
          <p:cNvSpPr>
            <a:spLocks noGrp="1"/>
          </p:cNvSpPr>
          <p:nvPr>
            <p:ph idx="1"/>
          </p:nvPr>
        </p:nvSpPr>
        <p:spPr>
          <a:xfrm>
            <a:off x="596347" y="1384852"/>
            <a:ext cx="10999306" cy="3712081"/>
          </a:xfrm>
        </p:spPr>
        <p:txBody>
          <a:bodyPr anchor="ctr">
            <a:noAutofit/>
          </a:bodyPr>
          <a:lstStyle/>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Are you in a private, safe location?</a:t>
            </a:r>
          </a:p>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You cannot be driving. If you are</a:t>
            </a:r>
            <a:r>
              <a:rPr lang="en-US">
                <a:latin typeface="Arial" panose="020B0604020202020204" pitchFamily="34" charset="0"/>
                <a:cs typeface="Arial" panose="020B0604020202020204" pitchFamily="34" charset="0"/>
              </a:rPr>
              <a:t> driving, please </a:t>
            </a:r>
            <a:r>
              <a:rPr lang="en-US" sz="2400">
                <a:solidFill>
                  <a:srgbClr val="003F72"/>
                </a:solidFill>
                <a:latin typeface="Arial" panose="020B0604020202020204" pitchFamily="34" charset="0"/>
                <a:cs typeface="Arial" panose="020B0604020202020204" pitchFamily="34" charset="0"/>
              </a:rPr>
              <a:t>pullover over or reschedule.</a:t>
            </a:r>
          </a:p>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Is the phone number in your VA medical record current? </a:t>
            </a:r>
          </a:p>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Are you at the address listed in VA medical record?</a:t>
            </a:r>
            <a:r>
              <a:rPr lang="en-US">
                <a:latin typeface="Arial" panose="020B0604020202020204" pitchFamily="34" charset="0"/>
                <a:cs typeface="Arial" panose="020B0604020202020204" pitchFamily="34" charset="0"/>
              </a:rPr>
              <a:t> </a:t>
            </a:r>
            <a:r>
              <a:rPr lang="en-US" sz="2400">
                <a:solidFill>
                  <a:srgbClr val="003F72"/>
                </a:solidFill>
                <a:latin typeface="Arial" panose="020B0604020202020204" pitchFamily="34" charset="0"/>
                <a:cs typeface="Arial" panose="020B0604020202020204" pitchFamily="34" charset="0"/>
              </a:rPr>
              <a:t>If not, please let us know where you are in case of emergency.</a:t>
            </a:r>
          </a:p>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In case of an emergency, do I have your verbal consent to contact emergency contact/services? </a:t>
            </a:r>
          </a:p>
        </p:txBody>
      </p:sp>
    </p:spTree>
    <p:extLst>
      <p:ext uri="{BB962C8B-B14F-4D97-AF65-F5344CB8AC3E}">
        <p14:creationId xmlns:p14="http://schemas.microsoft.com/office/powerpoint/2010/main" val="388617130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FB841B8-3025-B11A-94D0-251853A3F9FC}"/>
              </a:ext>
              <a:ext uri="{C183D7F6-B498-43B3-948B-1728B52AA6E4}">
                <adec:decorative xmlns:adec="http://schemas.microsoft.com/office/drawing/2017/decorative" val="1"/>
              </a:ext>
            </a:extLst>
          </p:cNvPr>
          <p:cNvSpPr/>
          <p:nvPr/>
        </p:nvSpPr>
        <p:spPr bwMode="auto">
          <a:xfrm>
            <a:off x="0" y="0"/>
            <a:ext cx="12192000" cy="685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pic>
        <p:nvPicPr>
          <p:cNvPr id="3" name="Picture 2" descr="Tinnitus sheet - page 1 bottom:&#10;Section C - Over the past week, how much did your tinnitus interfere with...&#10;7. Your ability to concentrate (did not interfere - completely interfered) 8. Your ability to think clearly (did not interfere - completely interfered). 9. your ability focus attention on other things besides your tinnitus? (did not interfere - completely interfered)&#10;&#10;SL Section: over the past week...&#10;10. How often did your tinnitus make it difficult to fall asleep or stay asleep? (never had difficulty - always had difficulty)">
            <a:extLst>
              <a:ext uri="{FF2B5EF4-FFF2-40B4-BE49-F238E27FC236}">
                <a16:creationId xmlns:a16="http://schemas.microsoft.com/office/drawing/2014/main" id="{0FB1B81A-11DD-1BF6-B460-C6CFD4DDC085}"/>
              </a:ext>
            </a:extLst>
          </p:cNvPr>
          <p:cNvPicPr>
            <a:picLocks noChangeAspect="1"/>
          </p:cNvPicPr>
          <p:nvPr/>
        </p:nvPicPr>
        <p:blipFill>
          <a:blip r:embed="rId3"/>
          <a:stretch>
            <a:fillRect/>
          </a:stretch>
        </p:blipFill>
        <p:spPr>
          <a:xfrm>
            <a:off x="1570993" y="-6669"/>
            <a:ext cx="9050013" cy="6573167"/>
          </a:xfrm>
          <a:prstGeom prst="rect">
            <a:avLst/>
          </a:prstGeom>
        </p:spPr>
      </p:pic>
      <p:sp>
        <p:nvSpPr>
          <p:cNvPr id="4" name="Title 3">
            <a:extLst>
              <a:ext uri="{FF2B5EF4-FFF2-40B4-BE49-F238E27FC236}">
                <a16:creationId xmlns:a16="http://schemas.microsoft.com/office/drawing/2014/main" id="{06677DB4-5C76-8781-624C-CA2E5BA78D2A}"/>
              </a:ext>
            </a:extLst>
          </p:cNvPr>
          <p:cNvSpPr>
            <a:spLocks noGrp="1"/>
          </p:cNvSpPr>
          <p:nvPr>
            <p:ph type="title"/>
          </p:nvPr>
        </p:nvSpPr>
        <p:spPr/>
        <p:txBody>
          <a:bodyPr/>
          <a:lstStyle/>
          <a:p>
            <a:r>
              <a:rPr lang="en-US" sz="200">
                <a:solidFill>
                  <a:schemeClr val="tx1"/>
                </a:solidFill>
              </a:rPr>
              <a:t>Page 1 bottom</a:t>
            </a:r>
          </a:p>
        </p:txBody>
      </p:sp>
    </p:spTree>
    <p:extLst>
      <p:ext uri="{BB962C8B-B14F-4D97-AF65-F5344CB8AC3E}">
        <p14:creationId xmlns:p14="http://schemas.microsoft.com/office/powerpoint/2010/main" val="346272486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FB841B8-3025-B11A-94D0-251853A3F9FC}"/>
              </a:ext>
              <a:ext uri="{C183D7F6-B498-43B3-948B-1728B52AA6E4}">
                <adec:decorative xmlns:adec="http://schemas.microsoft.com/office/drawing/2017/decorative" val="1"/>
              </a:ext>
            </a:extLst>
          </p:cNvPr>
          <p:cNvSpPr/>
          <p:nvPr/>
        </p:nvSpPr>
        <p:spPr bwMode="auto">
          <a:xfrm>
            <a:off x="0" y="0"/>
            <a:ext cx="12192000" cy="685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pic>
        <p:nvPicPr>
          <p:cNvPr id="3" name="Picture 2" descr="Tinnitus Functional Index Page 2 - top:&#10;Please read each question below carefully. To answer a question, select ONE of the numbers that is listed for that question and draw a circle around it. &#10;A - Over the past week, how much has your tinnitus interfered with:&#10;13: your ability to hear clearly did not interfere/completely interfered 0-10&#10;14: your ability to understand people who are talking did not interfere/completely interfered 0-10&#10;15: your ability to follow conversations in a group or at meetings did not interfere/completely interfered 0-10&#10;R section: &#10;Over the past week, how much has your tinnitus interfered with...&#10;16: your quiet resting activities did not interfere/completely interfered 0-10&#10;17: your ability to relax did not interfere/completely interfered 0-10&#10;18: your ability to enjoy peace and quiet did not interfere/completely interfered 0-10">
            <a:extLst>
              <a:ext uri="{FF2B5EF4-FFF2-40B4-BE49-F238E27FC236}">
                <a16:creationId xmlns:a16="http://schemas.microsoft.com/office/drawing/2014/main" id="{9955F289-A79D-FE4E-D527-C4EE0585D312}"/>
              </a:ext>
            </a:extLst>
          </p:cNvPr>
          <p:cNvPicPr>
            <a:picLocks noChangeAspect="1"/>
          </p:cNvPicPr>
          <p:nvPr/>
        </p:nvPicPr>
        <p:blipFill>
          <a:blip r:embed="rId3"/>
          <a:stretch>
            <a:fillRect/>
          </a:stretch>
        </p:blipFill>
        <p:spPr>
          <a:xfrm>
            <a:off x="1580520" y="209100"/>
            <a:ext cx="9324196" cy="6648900"/>
          </a:xfrm>
          <a:prstGeom prst="rect">
            <a:avLst/>
          </a:prstGeom>
        </p:spPr>
      </p:pic>
      <p:sp>
        <p:nvSpPr>
          <p:cNvPr id="4" name="Title 3">
            <a:extLst>
              <a:ext uri="{FF2B5EF4-FFF2-40B4-BE49-F238E27FC236}">
                <a16:creationId xmlns:a16="http://schemas.microsoft.com/office/drawing/2014/main" id="{8B655930-3663-5096-6B1A-BAE06218E197}"/>
              </a:ext>
            </a:extLst>
          </p:cNvPr>
          <p:cNvSpPr>
            <a:spLocks noGrp="1"/>
          </p:cNvSpPr>
          <p:nvPr>
            <p:ph type="title"/>
          </p:nvPr>
        </p:nvSpPr>
        <p:spPr>
          <a:xfrm>
            <a:off x="908053" y="-1119188"/>
            <a:ext cx="10356849" cy="1119188"/>
          </a:xfrm>
        </p:spPr>
        <p:txBody>
          <a:bodyPr vert="horz" wrap="square" lIns="91440" tIns="45720" rIns="91440" bIns="45720" numCol="1" anchor="b" anchorCtr="0" compatLnSpc="1">
            <a:prstTxWarp prst="textNoShape">
              <a:avLst/>
            </a:prstTxWarp>
          </a:bodyPr>
          <a:lstStyle/>
          <a:p>
            <a:r>
              <a:rPr lang="en-US"/>
              <a:t>Page  2 top</a:t>
            </a:r>
          </a:p>
        </p:txBody>
      </p:sp>
    </p:spTree>
    <p:extLst>
      <p:ext uri="{BB962C8B-B14F-4D97-AF65-F5344CB8AC3E}">
        <p14:creationId xmlns:p14="http://schemas.microsoft.com/office/powerpoint/2010/main" val="287508032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FB841B8-3025-B11A-94D0-251853A3F9FC}"/>
              </a:ext>
              <a:ext uri="{C183D7F6-B498-43B3-948B-1728B52AA6E4}">
                <adec:decorative xmlns:adec="http://schemas.microsoft.com/office/drawing/2017/decorative" val="1"/>
              </a:ext>
            </a:extLst>
          </p:cNvPr>
          <p:cNvSpPr/>
          <p:nvPr/>
        </p:nvSpPr>
        <p:spPr bwMode="auto">
          <a:xfrm>
            <a:off x="0" y="0"/>
            <a:ext cx="12192000" cy="685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pic>
        <p:nvPicPr>
          <p:cNvPr id="5" name="Picture 4" descr="Tinnitus Functional Index page 2 - bottom&#10;Q - Over the past week, how much has your tinnitus interfered with&#10;19: your enjoyment of social activities did not interfere - completely interfered (0-10)&#10;20:  your enjoyment of life did not interfere - completely interfered (0-10)&#10;21: your relationships with family, friends, and other people did not interfere - completely interfered (0-10)&#10;22: how often did your tinnitus cause you to have difficulty performing your work or other tasks such as home maintenance, school work, or caring for children or others? never had difficulty - always had difficulty 0-10&#10;&#10;E: Over the past week:&#10;23: how anxious or worried has your tinnitus made you feel? not at all anxious or worried - extremely anxious or worried 0-10&#10;24: how bothered or upset have you been because of your tinnitus? Not at all bothered or upset - extremely bothered or upset 0-10&#10;25: how depressed were you because of your tinnitus: not all depressed - extremely depressed 0-10&#10;&#10;copyright 2008, 2012 Oregon Health and Science University - permission required">
            <a:extLst>
              <a:ext uri="{FF2B5EF4-FFF2-40B4-BE49-F238E27FC236}">
                <a16:creationId xmlns:a16="http://schemas.microsoft.com/office/drawing/2014/main" id="{5BB7824C-F81C-0B22-5CF5-31A5DF280353}"/>
              </a:ext>
            </a:extLst>
          </p:cNvPr>
          <p:cNvPicPr>
            <a:picLocks noChangeAspect="1"/>
          </p:cNvPicPr>
          <p:nvPr/>
        </p:nvPicPr>
        <p:blipFill>
          <a:blip r:embed="rId3"/>
          <a:stretch>
            <a:fillRect/>
          </a:stretch>
        </p:blipFill>
        <p:spPr>
          <a:xfrm>
            <a:off x="1604335" y="2032"/>
            <a:ext cx="8983329" cy="6516009"/>
          </a:xfrm>
          <a:prstGeom prst="rect">
            <a:avLst/>
          </a:prstGeom>
        </p:spPr>
      </p:pic>
      <p:sp>
        <p:nvSpPr>
          <p:cNvPr id="12" name="Title 11">
            <a:extLst>
              <a:ext uri="{FF2B5EF4-FFF2-40B4-BE49-F238E27FC236}">
                <a16:creationId xmlns:a16="http://schemas.microsoft.com/office/drawing/2014/main" id="{9DF14C24-F667-858C-D64C-3D36CE65B74C}"/>
              </a:ext>
            </a:extLst>
          </p:cNvPr>
          <p:cNvSpPr>
            <a:spLocks noGrp="1"/>
          </p:cNvSpPr>
          <p:nvPr>
            <p:ph type="title"/>
          </p:nvPr>
        </p:nvSpPr>
        <p:spPr/>
        <p:txBody>
          <a:bodyPr/>
          <a:lstStyle/>
          <a:p>
            <a:r>
              <a:rPr lang="en-US" sz="200">
                <a:solidFill>
                  <a:schemeClr val="tx1"/>
                </a:solidFill>
              </a:rPr>
              <a:t>Page 2 bottom</a:t>
            </a:r>
          </a:p>
        </p:txBody>
      </p:sp>
    </p:spTree>
    <p:extLst>
      <p:ext uri="{BB962C8B-B14F-4D97-AF65-F5344CB8AC3E}">
        <p14:creationId xmlns:p14="http://schemas.microsoft.com/office/powerpoint/2010/main" val="135298758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CFE55-71E8-8653-9EA9-E0C0B4395990}"/>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Using Sound</a:t>
            </a:r>
          </a:p>
        </p:txBody>
      </p:sp>
      <p:sp>
        <p:nvSpPr>
          <p:cNvPr id="3" name="Content Placeholder 2"/>
          <p:cNvSpPr>
            <a:spLocks noGrp="1"/>
          </p:cNvSpPr>
          <p:nvPr>
            <p:ph idx="1"/>
          </p:nvPr>
        </p:nvSpPr>
        <p:spPr>
          <a:xfrm>
            <a:off x="1656982" y="1307142"/>
            <a:ext cx="8878037" cy="2171553"/>
          </a:xfrm>
        </p:spPr>
        <p:txBody>
          <a:bodyPr/>
          <a:lstStyle/>
          <a:p>
            <a:pPr marL="228600" indent="-228600" eaLnBrk="1" hangingPunct="1">
              <a:lnSpc>
                <a:spcPct val="90000"/>
              </a:lnSpc>
              <a:spcBef>
                <a:spcPts val="18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You can use sound to:</a:t>
            </a:r>
          </a:p>
          <a:p>
            <a:pPr marL="628650" lvl="2">
              <a:lnSpc>
                <a:spcPct val="90000"/>
              </a:lnSpc>
              <a:spcBef>
                <a:spcPts val="18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 Feel more comfortable when your tinnitus is bothering you</a:t>
            </a:r>
          </a:p>
          <a:p>
            <a:pPr marL="628650" lvl="2">
              <a:lnSpc>
                <a:spcPct val="90000"/>
              </a:lnSpc>
              <a:spcBef>
                <a:spcPts val="18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 Help you do what you want to do even </a:t>
            </a:r>
            <a:r>
              <a:rPr lang="en-US" i="1">
                <a:latin typeface="Arial" panose="020B0604020202020204" pitchFamily="34" charset="0"/>
                <a:cs typeface="Arial" panose="020B0604020202020204" pitchFamily="34" charset="0"/>
              </a:rPr>
              <a:t>with tinnitus</a:t>
            </a:r>
          </a:p>
          <a:p>
            <a:pPr marL="228600" indent="-228600" eaLnBrk="1" hangingPunct="1">
              <a:lnSpc>
                <a:spcPct val="90000"/>
              </a:lnSpc>
              <a:spcBef>
                <a:spcPts val="18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Explore and experiment!</a:t>
            </a:r>
          </a:p>
        </p:txBody>
      </p:sp>
    </p:spTree>
    <p:extLst>
      <p:ext uri="{BB962C8B-B14F-4D97-AF65-F5344CB8AC3E}">
        <p14:creationId xmlns:p14="http://schemas.microsoft.com/office/powerpoint/2010/main" val="10526695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F3F392E-CAC7-3E5E-2970-2F14BB1D1AB1}"/>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We </a:t>
            </a:r>
            <a:r>
              <a:rPr kumimoji="0" lang="en-US" sz="3400" b="1" i="0" u="none" strike="noStrike" kern="1200" cap="none" spc="0" normalizeH="0" baseline="0" noProof="0">
                <a:ln>
                  <a:noFill/>
                </a:ln>
                <a:solidFill>
                  <a:srgbClr val="C00000"/>
                </a:solidFill>
                <a:effectLst/>
                <a:uLnTx/>
                <a:uFillTx/>
                <a:latin typeface="Arial Black" panose="020B0A04020102020204" pitchFamily="34" charset="0"/>
                <a:ea typeface="+mj-ea"/>
                <a:cs typeface="+mj-cs"/>
              </a:rPr>
              <a:t>WILL NOT </a:t>
            </a: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Focus on Quieting Tinnitus</a:t>
            </a:r>
          </a:p>
        </p:txBody>
      </p:sp>
      <p:sp>
        <p:nvSpPr>
          <p:cNvPr id="6" name="TextBox 5">
            <a:extLst>
              <a:ext uri="{FF2B5EF4-FFF2-40B4-BE49-F238E27FC236}">
                <a16:creationId xmlns:a16="http://schemas.microsoft.com/office/drawing/2014/main" id="{668E9851-F859-8259-E491-5D130CA281B5}"/>
              </a:ext>
            </a:extLst>
          </p:cNvPr>
          <p:cNvSpPr txBox="1"/>
          <p:nvPr/>
        </p:nvSpPr>
        <p:spPr>
          <a:xfrm>
            <a:off x="2114216" y="1786373"/>
            <a:ext cx="7963567" cy="1320361"/>
          </a:xfrm>
          <a:prstGeom prst="rect">
            <a:avLst/>
          </a:prstGeom>
          <a:noFill/>
        </p:spPr>
        <p:txBody>
          <a:bodyPr wrap="square" rtlCol="0">
            <a:spAutoFit/>
          </a:bodyPr>
          <a:lstStyle/>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Unfortunately, no one knows how to quiet tinnitus</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Searching for ways to quiet tinnitus makes some people</a:t>
            </a:r>
            <a:br>
              <a:rPr lang="en-US" sz="2400">
                <a:solidFill>
                  <a:srgbClr val="003F72"/>
                </a:solidFill>
                <a:latin typeface="Arial" panose="020B0604020202020204" pitchFamily="34" charset="0"/>
                <a:cs typeface="Arial" panose="020B0604020202020204" pitchFamily="34" charset="0"/>
              </a:rPr>
            </a:br>
            <a:r>
              <a:rPr lang="en-US" sz="2400">
                <a:solidFill>
                  <a:srgbClr val="003F72"/>
                </a:solidFill>
                <a:latin typeface="Arial" panose="020B0604020202020204" pitchFamily="34" charset="0"/>
                <a:cs typeface="Arial" panose="020B0604020202020204" pitchFamily="34" charset="0"/>
              </a:rPr>
              <a:t>feel worse and frustrated</a:t>
            </a:r>
          </a:p>
        </p:txBody>
      </p:sp>
    </p:spTree>
    <p:extLst>
      <p:ext uri="{BB962C8B-B14F-4D97-AF65-F5344CB8AC3E}">
        <p14:creationId xmlns:p14="http://schemas.microsoft.com/office/powerpoint/2010/main" val="288402298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E3D2651-9799-91F4-962E-C6AE63AA824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0705" y="-8332"/>
            <a:ext cx="12192000" cy="6858000"/>
          </a:xfrm>
          <a:prstGeom prst="rect">
            <a:avLst/>
          </a:prstGeom>
        </p:spPr>
      </p:pic>
      <p:sp>
        <p:nvSpPr>
          <p:cNvPr id="5" name="Title 1">
            <a:extLst>
              <a:ext uri="{FF2B5EF4-FFF2-40B4-BE49-F238E27FC236}">
                <a16:creationId xmlns:a16="http://schemas.microsoft.com/office/drawing/2014/main" id="{B3F7C7AD-0151-B516-78E4-07C87182EEA0}"/>
              </a:ext>
            </a:extLst>
          </p:cNvPr>
          <p:cNvSpPr txBox="1">
            <a:spLocks noGrp="1"/>
          </p:cNvSpPr>
          <p:nvPr>
            <p:ph type="title" idx="4294967295"/>
          </p:nvPr>
        </p:nvSpPr>
        <p:spPr>
          <a:xfrm>
            <a:off x="0" y="-18268"/>
            <a:ext cx="12192000" cy="11463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srgbClr val="003F72"/>
                </a:solidFill>
                <a:effectLst/>
                <a:uLnTx/>
                <a:uFillTx/>
                <a:latin typeface="Myriad Pro Black" panose="020B0903030403020204" pitchFamily="34" charset="0"/>
                <a:ea typeface="+mj-ea"/>
                <a:cs typeface="+mj-cs"/>
              </a:rPr>
              <a:t>We </a:t>
            </a:r>
            <a:r>
              <a:rPr kumimoji="0" lang="en-US" sz="4000" b="1" i="0" u="none" strike="noStrike" kern="1200" cap="none" spc="0" normalizeH="0" baseline="0" noProof="0">
                <a:ln>
                  <a:noFill/>
                </a:ln>
                <a:solidFill>
                  <a:srgbClr val="C6262E"/>
                </a:solidFill>
                <a:effectLst/>
                <a:uLnTx/>
                <a:uFillTx/>
                <a:latin typeface="Myriad Pro Black" panose="020B0903030403020204" pitchFamily="34" charset="0"/>
                <a:ea typeface="+mj-ea"/>
                <a:cs typeface="+mj-cs"/>
              </a:rPr>
              <a:t>WILL</a:t>
            </a:r>
            <a:r>
              <a:rPr kumimoji="0" lang="en-US" sz="4000" b="1" i="0" u="none" strike="noStrike" kern="1200" cap="none" spc="0" normalizeH="0" baseline="0" noProof="0">
                <a:ln>
                  <a:noFill/>
                </a:ln>
                <a:solidFill>
                  <a:srgbClr val="003F72"/>
                </a:solidFill>
                <a:effectLst/>
                <a:uLnTx/>
                <a:uFillTx/>
                <a:latin typeface="Myriad Pro Black" panose="020B0903030403020204" pitchFamily="34" charset="0"/>
                <a:ea typeface="+mj-ea"/>
                <a:cs typeface="+mj-cs"/>
              </a:rPr>
              <a:t> Focus on Living Better with Tinnitus</a:t>
            </a:r>
          </a:p>
        </p:txBody>
      </p:sp>
      <p:sp>
        <p:nvSpPr>
          <p:cNvPr id="3" name="TextBox 2">
            <a:extLst>
              <a:ext uri="{FF2B5EF4-FFF2-40B4-BE49-F238E27FC236}">
                <a16:creationId xmlns:a16="http://schemas.microsoft.com/office/drawing/2014/main" id="{1F060487-3A5B-E4A1-AC4F-F5E8EED10E44}"/>
              </a:ext>
            </a:extLst>
          </p:cNvPr>
          <p:cNvSpPr txBox="1"/>
          <p:nvPr/>
        </p:nvSpPr>
        <p:spPr>
          <a:xfrm>
            <a:off x="7982764" y="1524565"/>
            <a:ext cx="3443112" cy="1550168"/>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003F72"/>
                </a:solidFill>
                <a:effectLst/>
                <a:uLnTx/>
                <a:uFillTx/>
                <a:latin typeface="Arial" panose="020B0604020202020204" pitchFamily="34" charset="0"/>
                <a:ea typeface="+mn-ea"/>
                <a:cs typeface="Arial" panose="020B0604020202020204" pitchFamily="34" charset="0"/>
              </a:rPr>
              <a:t>We can’t cure tinnitus, but…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003F72"/>
                </a:solidFill>
                <a:effectLst/>
                <a:uLnTx/>
                <a:uFillTx/>
                <a:latin typeface="Arial" panose="020B0604020202020204" pitchFamily="34" charset="0"/>
                <a:ea typeface="+mn-ea"/>
                <a:cs typeface="Arial" panose="020B0604020202020204" pitchFamily="34" charset="0"/>
              </a:rPr>
              <a:t>We can learn to live better with tinnitus</a:t>
            </a:r>
          </a:p>
        </p:txBody>
      </p:sp>
      <p:sp>
        <p:nvSpPr>
          <p:cNvPr id="7" name="TextBox 6">
            <a:extLst>
              <a:ext uri="{FF2B5EF4-FFF2-40B4-BE49-F238E27FC236}">
                <a16:creationId xmlns:a16="http://schemas.microsoft.com/office/drawing/2014/main" id="{5933C65B-48DD-BCAF-BD3F-BE7BEB4E13C0}"/>
              </a:ext>
            </a:extLst>
          </p:cNvPr>
          <p:cNvSpPr txBox="1"/>
          <p:nvPr/>
        </p:nvSpPr>
        <p:spPr>
          <a:xfrm>
            <a:off x="7982764" y="3599706"/>
            <a:ext cx="3443112" cy="1200329"/>
          </a:xfrm>
          <a:prstGeom prst="rect">
            <a:avLst/>
          </a:prstGeom>
          <a:noFill/>
        </p:spPr>
        <p:txBody>
          <a:bodyPr wrap="square">
            <a:spAutoFit/>
          </a:bodyPr>
          <a:lstStyle/>
          <a:p>
            <a:pPr algn="ctr"/>
            <a:r>
              <a:rPr lang="en-US" sz="2400">
                <a:solidFill>
                  <a:srgbClr val="003F72"/>
                </a:solidFill>
                <a:latin typeface="Arial" panose="020B0604020202020204" pitchFamily="34" charset="0"/>
                <a:cs typeface="Arial" panose="020B0604020202020204" pitchFamily="34" charset="0"/>
              </a:rPr>
              <a:t>What Does Living Better </a:t>
            </a:r>
          </a:p>
          <a:p>
            <a:pPr algn="ctr"/>
            <a:r>
              <a:rPr lang="en-US" sz="2400">
                <a:solidFill>
                  <a:srgbClr val="003F72"/>
                </a:solidFill>
                <a:latin typeface="Arial" panose="020B0604020202020204" pitchFamily="34" charset="0"/>
                <a:cs typeface="Arial" panose="020B0604020202020204" pitchFamily="34" charset="0"/>
              </a:rPr>
              <a:t>with Tinnitus Mean?</a:t>
            </a:r>
            <a:endParaRPr lang="en-US" sz="2400"/>
          </a:p>
        </p:txBody>
      </p:sp>
      <p:pic>
        <p:nvPicPr>
          <p:cNvPr id="4" name="Picture 3" descr="Mindful awareness graphic: concentric circles representing layers of mindfulness: outer circle is community, next circle in is prevention and treatment and conventional and complementary approaches, next circle in is power of the mind, moving the body, surroundings, personal development, food and drink, recharge, family/friends/coworkers, spirit and soul. The inner circle is ME/mindful awareness. ">
            <a:extLst>
              <a:ext uri="{FF2B5EF4-FFF2-40B4-BE49-F238E27FC236}">
                <a16:creationId xmlns:a16="http://schemas.microsoft.com/office/drawing/2014/main" id="{F6BEFBF0-EF26-FEC7-28C1-0FE0C77CE01A}"/>
              </a:ext>
            </a:extLst>
          </p:cNvPr>
          <p:cNvPicPr>
            <a:picLocks noChangeAspect="1"/>
          </p:cNvPicPr>
          <p:nvPr/>
        </p:nvPicPr>
        <p:blipFill>
          <a:blip r:embed="rId4"/>
          <a:stretch>
            <a:fillRect/>
          </a:stretch>
        </p:blipFill>
        <p:spPr>
          <a:xfrm>
            <a:off x="2012079" y="54526"/>
            <a:ext cx="5055520" cy="6146800"/>
          </a:xfrm>
          <a:prstGeom prst="rect">
            <a:avLst/>
          </a:prstGeom>
        </p:spPr>
      </p:pic>
    </p:spTree>
    <p:extLst>
      <p:ext uri="{BB962C8B-B14F-4D97-AF65-F5344CB8AC3E}">
        <p14:creationId xmlns:p14="http://schemas.microsoft.com/office/powerpoint/2010/main" val="204966845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60BF41B-F28C-8301-2CC7-3F96AA89780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E2D67D1D-8EA7-B8BA-68A2-66F3B97D645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056987" y="1136740"/>
            <a:ext cx="7656957" cy="4299415"/>
          </a:xfrm>
          <a:prstGeom prst="rect">
            <a:avLst/>
          </a:prstGeom>
        </p:spPr>
      </p:pic>
      <p:sp>
        <p:nvSpPr>
          <p:cNvPr id="7" name="TextBox 6">
            <a:extLst>
              <a:ext uri="{FF2B5EF4-FFF2-40B4-BE49-F238E27FC236}">
                <a16:creationId xmlns:a16="http://schemas.microsoft.com/office/drawing/2014/main" id="{0EE40368-A2B3-A3F9-6E1B-71F875100B5D}"/>
              </a:ext>
            </a:extLst>
          </p:cNvPr>
          <p:cNvSpPr txBox="1"/>
          <p:nvPr/>
        </p:nvSpPr>
        <p:spPr>
          <a:xfrm>
            <a:off x="392290" y="1185020"/>
            <a:ext cx="2765128" cy="830997"/>
          </a:xfrm>
          <a:prstGeom prst="rect">
            <a:avLst/>
          </a:prstGeom>
          <a:noFill/>
          <a:ln w="57150">
            <a:noFill/>
            <a:prstDash val="solid"/>
          </a:ln>
        </p:spPr>
        <p:txBody>
          <a:bodyPr wrap="square" rtlCol="0">
            <a:spAutoFit/>
          </a:bodyPr>
          <a:lstStyle/>
          <a:p>
            <a:pPr algn="ctr"/>
            <a:r>
              <a:rPr lang="en-US" sz="2400">
                <a:solidFill>
                  <a:srgbClr val="003F72"/>
                </a:solidFill>
                <a:latin typeface="Arial" panose="020B0604020202020204" pitchFamily="34" charset="0"/>
                <a:cs typeface="Arial" panose="020B0604020202020204" pitchFamily="34" charset="0"/>
              </a:rPr>
              <a:t>Sleeping better with tinnitus</a:t>
            </a:r>
          </a:p>
        </p:txBody>
      </p:sp>
      <p:cxnSp>
        <p:nvCxnSpPr>
          <p:cNvPr id="8" name="Straight Arrow Connector 7">
            <a:extLst>
              <a:ext uri="{FF2B5EF4-FFF2-40B4-BE49-F238E27FC236}">
                <a16:creationId xmlns:a16="http://schemas.microsoft.com/office/drawing/2014/main" id="{DF00EA64-BC15-F56B-F2EF-249BFF3276AF}"/>
              </a:ext>
              <a:ext uri="{C183D7F6-B498-43B3-948B-1728B52AA6E4}">
                <adec:decorative xmlns:adec="http://schemas.microsoft.com/office/drawing/2017/decorative" val="1"/>
              </a:ext>
            </a:extLst>
          </p:cNvPr>
          <p:cNvCxnSpPr>
            <a:cxnSpLocks/>
            <a:stCxn id="7" idx="3"/>
            <a:endCxn id="9" idx="2"/>
          </p:cNvCxnSpPr>
          <p:nvPr/>
        </p:nvCxnSpPr>
        <p:spPr>
          <a:xfrm>
            <a:off x="3157418" y="1600519"/>
            <a:ext cx="7805983" cy="169679"/>
          </a:xfrm>
          <a:prstGeom prst="straightConnector1">
            <a:avLst/>
          </a:prstGeom>
          <a:ln w="53975">
            <a:solidFill>
              <a:srgbClr val="003F72"/>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C5BF7B16-EA9C-61EF-7D7D-410095CC4A96}"/>
              </a:ext>
              <a:ext uri="{C183D7F6-B498-43B3-948B-1728B52AA6E4}">
                <adec:decorative xmlns:adec="http://schemas.microsoft.com/office/drawing/2017/decorative" val="1"/>
              </a:ext>
            </a:extLst>
          </p:cNvPr>
          <p:cNvSpPr/>
          <p:nvPr/>
        </p:nvSpPr>
        <p:spPr>
          <a:xfrm>
            <a:off x="10963401" y="1601255"/>
            <a:ext cx="337885" cy="337885"/>
          </a:xfrm>
          <a:prstGeom prst="ellipse">
            <a:avLst/>
          </a:prstGeom>
          <a:noFill/>
          <a:ln w="57150">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4BF893FE-8E7E-E7B0-C8EA-69CABEC23636}"/>
              </a:ext>
              <a:ext uri="{C183D7F6-B498-43B3-948B-1728B52AA6E4}">
                <adec:decorative xmlns:adec="http://schemas.microsoft.com/office/drawing/2017/decorative" val="1"/>
              </a:ext>
            </a:extLst>
          </p:cNvPr>
          <p:cNvSpPr/>
          <p:nvPr/>
        </p:nvSpPr>
        <p:spPr>
          <a:xfrm>
            <a:off x="396100" y="1198774"/>
            <a:ext cx="2768938" cy="827187"/>
          </a:xfrm>
          <a:prstGeom prst="roundRect">
            <a:avLst/>
          </a:prstGeom>
          <a:noFill/>
          <a:ln w="57150">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a:p>
        </p:txBody>
      </p:sp>
      <p:sp>
        <p:nvSpPr>
          <p:cNvPr id="13" name="Oval 12">
            <a:extLst>
              <a:ext uri="{FF2B5EF4-FFF2-40B4-BE49-F238E27FC236}">
                <a16:creationId xmlns:a16="http://schemas.microsoft.com/office/drawing/2014/main" id="{99F42728-6289-4B7F-2708-94EB292C4BD7}"/>
              </a:ext>
              <a:ext uri="{C183D7F6-B498-43B3-948B-1728B52AA6E4}">
                <adec:decorative xmlns:adec="http://schemas.microsoft.com/office/drawing/2017/decorative" val="1"/>
              </a:ext>
            </a:extLst>
          </p:cNvPr>
          <p:cNvSpPr/>
          <p:nvPr/>
        </p:nvSpPr>
        <p:spPr>
          <a:xfrm>
            <a:off x="11039329" y="1677183"/>
            <a:ext cx="186028" cy="186028"/>
          </a:xfrm>
          <a:prstGeom prst="ellipse">
            <a:avLst/>
          </a:prstGeom>
          <a:solidFill>
            <a:srgbClr val="006FA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AD529D5-9110-08F7-59B1-0934BFA64C5B}"/>
              </a:ext>
            </a:extLst>
          </p:cNvPr>
          <p:cNvSpPr txBox="1"/>
          <p:nvPr/>
        </p:nvSpPr>
        <p:spPr>
          <a:xfrm>
            <a:off x="392291" y="2298707"/>
            <a:ext cx="2765128" cy="830997"/>
          </a:xfrm>
          <a:prstGeom prst="rect">
            <a:avLst/>
          </a:prstGeom>
          <a:noFill/>
          <a:ln w="57150">
            <a:noFill/>
            <a:prstDash val="solid"/>
          </a:ln>
        </p:spPr>
        <p:txBody>
          <a:bodyPr wrap="square" rtlCol="0">
            <a:spAutoFit/>
          </a:bodyPr>
          <a:lstStyle/>
          <a:p>
            <a:pPr algn="ctr"/>
            <a:r>
              <a:rPr lang="en-US" sz="2400">
                <a:solidFill>
                  <a:srgbClr val="003F72"/>
                </a:solidFill>
                <a:latin typeface="Arial" panose="020B0604020202020204" pitchFamily="34" charset="0"/>
                <a:cs typeface="Arial" panose="020B0604020202020204" pitchFamily="34" charset="0"/>
              </a:rPr>
              <a:t>Practicing coping strategies</a:t>
            </a:r>
          </a:p>
        </p:txBody>
      </p:sp>
      <p:cxnSp>
        <p:nvCxnSpPr>
          <p:cNvPr id="3" name="Straight Arrow Connector 2">
            <a:extLst>
              <a:ext uri="{FF2B5EF4-FFF2-40B4-BE49-F238E27FC236}">
                <a16:creationId xmlns:a16="http://schemas.microsoft.com/office/drawing/2014/main" id="{4869FF31-6FDC-AE38-46AC-B32CBF88B524}"/>
              </a:ext>
              <a:ext uri="{C183D7F6-B498-43B3-948B-1728B52AA6E4}">
                <adec:decorative xmlns:adec="http://schemas.microsoft.com/office/drawing/2017/decorative" val="1"/>
              </a:ext>
            </a:extLst>
          </p:cNvPr>
          <p:cNvCxnSpPr>
            <a:cxnSpLocks/>
            <a:stCxn id="2" idx="3"/>
            <a:endCxn id="11" idx="2"/>
          </p:cNvCxnSpPr>
          <p:nvPr/>
        </p:nvCxnSpPr>
        <p:spPr>
          <a:xfrm>
            <a:off x="3157419" y="2714206"/>
            <a:ext cx="4829420" cy="126624"/>
          </a:xfrm>
          <a:prstGeom prst="straightConnector1">
            <a:avLst/>
          </a:prstGeom>
          <a:ln w="53975">
            <a:solidFill>
              <a:srgbClr val="003F72"/>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0B428F-E544-D4B6-1444-381650E41A96}"/>
              </a:ext>
              <a:ext uri="{C183D7F6-B498-43B3-948B-1728B52AA6E4}">
                <adec:decorative xmlns:adec="http://schemas.microsoft.com/office/drawing/2017/decorative" val="1"/>
              </a:ext>
            </a:extLst>
          </p:cNvPr>
          <p:cNvSpPr/>
          <p:nvPr/>
        </p:nvSpPr>
        <p:spPr>
          <a:xfrm>
            <a:off x="7986839" y="2671887"/>
            <a:ext cx="337885" cy="337885"/>
          </a:xfrm>
          <a:prstGeom prst="ellipse">
            <a:avLst/>
          </a:pr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4BDD580B-A70A-3897-AABB-8C79EC489436}"/>
              </a:ext>
              <a:ext uri="{C183D7F6-B498-43B3-948B-1728B52AA6E4}">
                <adec:decorative xmlns:adec="http://schemas.microsoft.com/office/drawing/2017/decorative" val="1"/>
              </a:ext>
            </a:extLst>
          </p:cNvPr>
          <p:cNvSpPr/>
          <p:nvPr/>
        </p:nvSpPr>
        <p:spPr>
          <a:xfrm>
            <a:off x="396101" y="2302522"/>
            <a:ext cx="2768938" cy="827187"/>
          </a:xfrm>
          <a:prstGeom prst="roundRect">
            <a:avLst/>
          </a:prstGeom>
          <a:noFill/>
          <a:ln w="57150">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a:p>
        </p:txBody>
      </p:sp>
      <p:sp>
        <p:nvSpPr>
          <p:cNvPr id="15" name="Oval 14">
            <a:extLst>
              <a:ext uri="{FF2B5EF4-FFF2-40B4-BE49-F238E27FC236}">
                <a16:creationId xmlns:a16="http://schemas.microsoft.com/office/drawing/2014/main" id="{424201AB-7D16-BF79-A9FE-9D35FE60C411}"/>
              </a:ext>
              <a:ext uri="{C183D7F6-B498-43B3-948B-1728B52AA6E4}">
                <adec:decorative xmlns:adec="http://schemas.microsoft.com/office/drawing/2017/decorative" val="1"/>
              </a:ext>
            </a:extLst>
          </p:cNvPr>
          <p:cNvSpPr/>
          <p:nvPr/>
        </p:nvSpPr>
        <p:spPr>
          <a:xfrm>
            <a:off x="8062767" y="2747815"/>
            <a:ext cx="186028" cy="186028"/>
          </a:xfrm>
          <a:prstGeom prst="ellipse">
            <a:avLst/>
          </a:prstGeom>
          <a:solidFill>
            <a:srgbClr val="006FA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1007657-77C2-FB17-C24D-CBC8118E55D3}"/>
              </a:ext>
            </a:extLst>
          </p:cNvPr>
          <p:cNvSpPr txBox="1"/>
          <p:nvPr/>
        </p:nvSpPr>
        <p:spPr>
          <a:xfrm>
            <a:off x="396101" y="3434087"/>
            <a:ext cx="2765128" cy="830997"/>
          </a:xfrm>
          <a:prstGeom prst="rect">
            <a:avLst/>
          </a:prstGeom>
          <a:noFill/>
          <a:ln w="57150">
            <a:noFill/>
            <a:prstDash val="solid"/>
          </a:ln>
        </p:spPr>
        <p:txBody>
          <a:bodyPr wrap="square" rtlCol="0">
            <a:spAutoFit/>
          </a:bodyPr>
          <a:lstStyle/>
          <a:p>
            <a:pPr algn="ctr"/>
            <a:r>
              <a:rPr lang="en-US" sz="2400">
                <a:solidFill>
                  <a:srgbClr val="003F72"/>
                </a:solidFill>
                <a:latin typeface="Arial" panose="020B0604020202020204" pitchFamily="34" charset="0"/>
                <a:cs typeface="Arial" panose="020B0604020202020204" pitchFamily="34" charset="0"/>
              </a:rPr>
              <a:t>Tinnitus interfering</a:t>
            </a:r>
          </a:p>
          <a:p>
            <a:pPr algn="ctr"/>
            <a:r>
              <a:rPr lang="en-US" sz="2400">
                <a:solidFill>
                  <a:srgbClr val="003F72"/>
                </a:solidFill>
                <a:latin typeface="Arial" panose="020B0604020202020204" pitchFamily="34" charset="0"/>
                <a:cs typeface="Arial" panose="020B0604020202020204" pitchFamily="34" charset="0"/>
              </a:rPr>
              <a:t>with sleep</a:t>
            </a:r>
          </a:p>
        </p:txBody>
      </p:sp>
      <p:cxnSp>
        <p:nvCxnSpPr>
          <p:cNvPr id="17" name="Straight Arrow Connector 16">
            <a:extLst>
              <a:ext uri="{FF2B5EF4-FFF2-40B4-BE49-F238E27FC236}">
                <a16:creationId xmlns:a16="http://schemas.microsoft.com/office/drawing/2014/main" id="{BD9B89BF-9521-B0F3-E484-5E45B5B4F05C}"/>
              </a:ext>
              <a:ext uri="{C183D7F6-B498-43B3-948B-1728B52AA6E4}">
                <adec:decorative xmlns:adec="http://schemas.microsoft.com/office/drawing/2017/decorative" val="1"/>
              </a:ext>
            </a:extLst>
          </p:cNvPr>
          <p:cNvCxnSpPr>
            <a:cxnSpLocks/>
            <a:stCxn id="16" idx="3"/>
            <a:endCxn id="18" idx="2"/>
          </p:cNvCxnSpPr>
          <p:nvPr/>
        </p:nvCxnSpPr>
        <p:spPr>
          <a:xfrm>
            <a:off x="3161229" y="3849586"/>
            <a:ext cx="1729032" cy="295790"/>
          </a:xfrm>
          <a:prstGeom prst="straightConnector1">
            <a:avLst/>
          </a:prstGeom>
          <a:ln w="53975">
            <a:solidFill>
              <a:srgbClr val="003F72"/>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477D4920-4343-42D5-5AE5-58D18D198717}"/>
              </a:ext>
              <a:ext uri="{C183D7F6-B498-43B3-948B-1728B52AA6E4}">
                <adec:decorative xmlns:adec="http://schemas.microsoft.com/office/drawing/2017/decorative" val="1"/>
              </a:ext>
            </a:extLst>
          </p:cNvPr>
          <p:cNvSpPr/>
          <p:nvPr/>
        </p:nvSpPr>
        <p:spPr>
          <a:xfrm>
            <a:off x="4890261" y="3976433"/>
            <a:ext cx="337885" cy="337885"/>
          </a:xfrm>
          <a:prstGeom prst="ellipse">
            <a:avLst/>
          </a:prstGeom>
          <a:noFill/>
          <a:ln w="57150">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CE9CF14D-8BE5-F650-7C24-452EEDE712F9}"/>
              </a:ext>
              <a:ext uri="{C183D7F6-B498-43B3-948B-1728B52AA6E4}">
                <adec:decorative xmlns:adec="http://schemas.microsoft.com/office/drawing/2017/decorative" val="1"/>
              </a:ext>
            </a:extLst>
          </p:cNvPr>
          <p:cNvSpPr/>
          <p:nvPr/>
        </p:nvSpPr>
        <p:spPr>
          <a:xfrm>
            <a:off x="399911" y="3437902"/>
            <a:ext cx="2768938" cy="827187"/>
          </a:xfrm>
          <a:prstGeom prst="roundRect">
            <a:avLst/>
          </a:prstGeom>
          <a:noFill/>
          <a:ln w="57150">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a:p>
        </p:txBody>
      </p:sp>
      <p:sp>
        <p:nvSpPr>
          <p:cNvPr id="20" name="Oval 19">
            <a:extLst>
              <a:ext uri="{FF2B5EF4-FFF2-40B4-BE49-F238E27FC236}">
                <a16:creationId xmlns:a16="http://schemas.microsoft.com/office/drawing/2014/main" id="{EC532B35-35B4-F360-BE36-AF012FE8AEEB}"/>
              </a:ext>
              <a:ext uri="{C183D7F6-B498-43B3-948B-1728B52AA6E4}">
                <adec:decorative xmlns:adec="http://schemas.microsoft.com/office/drawing/2017/decorative" val="1"/>
              </a:ext>
            </a:extLst>
          </p:cNvPr>
          <p:cNvSpPr/>
          <p:nvPr/>
        </p:nvSpPr>
        <p:spPr>
          <a:xfrm>
            <a:off x="4966189" y="4052361"/>
            <a:ext cx="186028" cy="186028"/>
          </a:xfrm>
          <a:prstGeom prst="ellipse">
            <a:avLst/>
          </a:prstGeom>
          <a:solidFill>
            <a:srgbClr val="006FA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D17CBEA3-DF8B-A754-2248-B7E1184D87A7}"/>
              </a:ext>
              <a:ext uri="{C183D7F6-B498-43B3-948B-1728B52AA6E4}">
                <adec:decorative xmlns:adec="http://schemas.microsoft.com/office/drawing/2017/decorative" val="1"/>
              </a:ext>
            </a:extLst>
          </p:cNvPr>
          <p:cNvCxnSpPr>
            <a:cxnSpLocks/>
            <a:stCxn id="30" idx="1"/>
            <a:endCxn id="25" idx="4"/>
          </p:cNvCxnSpPr>
          <p:nvPr/>
        </p:nvCxnSpPr>
        <p:spPr>
          <a:xfrm flipH="1" flipV="1">
            <a:off x="8159908" y="3008286"/>
            <a:ext cx="289984" cy="787235"/>
          </a:xfrm>
          <a:prstGeom prst="straightConnector1">
            <a:avLst/>
          </a:prstGeom>
          <a:ln w="53975">
            <a:solidFill>
              <a:srgbClr val="C00000"/>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D2941A6A-D88D-309A-8E62-4E5EFB15FCA7}"/>
              </a:ext>
              <a:ext uri="{C183D7F6-B498-43B3-948B-1728B52AA6E4}">
                <adec:decorative xmlns:adec="http://schemas.microsoft.com/office/drawing/2017/decorative" val="1"/>
              </a:ext>
            </a:extLst>
          </p:cNvPr>
          <p:cNvSpPr/>
          <p:nvPr/>
        </p:nvSpPr>
        <p:spPr>
          <a:xfrm>
            <a:off x="7990965" y="2670401"/>
            <a:ext cx="337885" cy="33788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B91E4D4F-5079-EDBC-CA71-304F3E936919}"/>
              </a:ext>
              <a:ext uri="{C183D7F6-B498-43B3-948B-1728B52AA6E4}">
                <adec:decorative xmlns:adec="http://schemas.microsoft.com/office/drawing/2017/decorative" val="1"/>
              </a:ext>
            </a:extLst>
          </p:cNvPr>
          <p:cNvSpPr/>
          <p:nvPr/>
        </p:nvSpPr>
        <p:spPr>
          <a:xfrm>
            <a:off x="8450772" y="3195356"/>
            <a:ext cx="3545491" cy="1200329"/>
          </a:xfrm>
          <a:prstGeom prst="roundRect">
            <a:avLst/>
          </a:prstGeom>
          <a:solidFill>
            <a:srgbClr val="F5F5F5"/>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a:p>
        </p:txBody>
      </p:sp>
      <p:sp>
        <p:nvSpPr>
          <p:cNvPr id="27" name="Oval 26">
            <a:extLst>
              <a:ext uri="{FF2B5EF4-FFF2-40B4-BE49-F238E27FC236}">
                <a16:creationId xmlns:a16="http://schemas.microsoft.com/office/drawing/2014/main" id="{73D52326-1321-1F92-3073-7BDF6E8E1CD7}"/>
              </a:ext>
              <a:ext uri="{C183D7F6-B498-43B3-948B-1728B52AA6E4}">
                <adec:decorative xmlns:adec="http://schemas.microsoft.com/office/drawing/2017/decorative" val="1"/>
              </a:ext>
            </a:extLst>
          </p:cNvPr>
          <p:cNvSpPr/>
          <p:nvPr/>
        </p:nvSpPr>
        <p:spPr>
          <a:xfrm>
            <a:off x="8076941" y="2751353"/>
            <a:ext cx="186028" cy="186028"/>
          </a:xfrm>
          <a:prstGeom prst="ellipse">
            <a:avLst/>
          </a:prstGeom>
          <a:solidFill>
            <a:srgbClr val="006FA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7D9829B7-616E-7A99-938D-D929E277A927}"/>
              </a:ext>
            </a:extLst>
          </p:cNvPr>
          <p:cNvSpPr txBox="1"/>
          <p:nvPr/>
        </p:nvSpPr>
        <p:spPr>
          <a:xfrm>
            <a:off x="8449892" y="3195356"/>
            <a:ext cx="3546490" cy="1200329"/>
          </a:xfrm>
          <a:prstGeom prst="rect">
            <a:avLst/>
          </a:prstGeom>
          <a:noFill/>
          <a:ln w="57150">
            <a:noFill/>
            <a:prstDash val="solid"/>
          </a:ln>
        </p:spPr>
        <p:txBody>
          <a:bodyPr wrap="square" rtlCol="0">
            <a:spAutoFit/>
          </a:bodyPr>
          <a:lstStyle/>
          <a:p>
            <a:pPr algn="ctr"/>
            <a:r>
              <a:rPr lang="en-US" sz="2400">
                <a:solidFill>
                  <a:srgbClr val="003F72"/>
                </a:solidFill>
                <a:latin typeface="Arial" panose="020B0604020202020204" pitchFamily="34" charset="0"/>
                <a:cs typeface="Arial" panose="020B0604020202020204" pitchFamily="34" charset="0"/>
              </a:rPr>
              <a:t>Today we’ll focus on using sound as a coping strategy</a:t>
            </a:r>
          </a:p>
        </p:txBody>
      </p:sp>
      <p:sp>
        <p:nvSpPr>
          <p:cNvPr id="21" name="Title 1">
            <a:extLst>
              <a:ext uri="{FF2B5EF4-FFF2-40B4-BE49-F238E27FC236}">
                <a16:creationId xmlns:a16="http://schemas.microsoft.com/office/drawing/2014/main" id="{7323F807-A50D-D4A5-5D93-C1904EA58454}"/>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Living Better with Tinnitus: Example</a:t>
            </a:r>
          </a:p>
        </p:txBody>
      </p:sp>
    </p:spTree>
    <p:extLst>
      <p:ext uri="{BB962C8B-B14F-4D97-AF65-F5344CB8AC3E}">
        <p14:creationId xmlns:p14="http://schemas.microsoft.com/office/powerpoint/2010/main" val="24131333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heel(1)">
                                      <p:cBhvr>
                                        <p:cTn id="11" dur="2000"/>
                                        <p:tgtEl>
                                          <p:spTgt spid="26"/>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3500"/>
                            </p:stCondLst>
                            <p:childTnLst>
                              <p:par>
                                <p:cTn id="17" presetID="22" presetClass="entr" presetSubtype="4"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750"/>
                                        <p:tgtEl>
                                          <p:spTgt spid="24"/>
                                        </p:tgtEl>
                                      </p:cBhvr>
                                    </p:animEffect>
                                  </p:childTnLst>
                                </p:cTn>
                              </p:par>
                            </p:childTnLst>
                          </p:cTn>
                        </p:par>
                        <p:par>
                          <p:cTn id="20" fill="hold">
                            <p:stCondLst>
                              <p:cond delay="4250"/>
                            </p:stCondLst>
                            <p:childTnLst>
                              <p:par>
                                <p:cTn id="21" presetID="21" presetClass="entr" presetSubtype="1"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heel(1)">
                                      <p:cBhvr>
                                        <p:cTn id="23"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3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258229-F845-A3D6-5D06-BE02091D1CD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DDCDB23-C9EA-0FFB-5D60-5CA8B0B5B2F0}"/>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The Meaning of Living Better Could Vary</a:t>
            </a:r>
          </a:p>
        </p:txBody>
      </p:sp>
      <p:sp>
        <p:nvSpPr>
          <p:cNvPr id="8" name="TextBox 7">
            <a:extLst>
              <a:ext uri="{FF2B5EF4-FFF2-40B4-BE49-F238E27FC236}">
                <a16:creationId xmlns:a16="http://schemas.microsoft.com/office/drawing/2014/main" id="{814B504F-9444-381E-6299-CE9F202AC24B}"/>
              </a:ext>
            </a:extLst>
          </p:cNvPr>
          <p:cNvSpPr txBox="1"/>
          <p:nvPr/>
        </p:nvSpPr>
        <p:spPr>
          <a:xfrm>
            <a:off x="310350" y="1122519"/>
            <a:ext cx="3694912" cy="3804118"/>
          </a:xfrm>
          <a:prstGeom prst="rect">
            <a:avLst/>
          </a:prstGeom>
          <a:noFill/>
        </p:spPr>
        <p:txBody>
          <a:bodyPr wrap="square">
            <a:spAutoFit/>
          </a:bodyPr>
          <a:lstStyle/>
          <a:p>
            <a:pPr marL="228600" indent="-228600">
              <a:lnSpc>
                <a:spcPct val="90000"/>
              </a:lnSpc>
              <a:spcBef>
                <a:spcPts val="1800"/>
              </a:spcBef>
            </a:pPr>
            <a:r>
              <a:rPr lang="en-US" sz="2400">
                <a:solidFill>
                  <a:srgbClr val="003F72"/>
                </a:solidFill>
                <a:latin typeface="Arial" panose="020B0604020202020204" pitchFamily="34" charset="0"/>
                <a:cs typeface="Arial" panose="020B0604020202020204" pitchFamily="34" charset="0"/>
              </a:rPr>
              <a:t>Living Better Could Mean:</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Sleeping better</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More relaxed</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Less stressed</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Less irritable</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Easier to focus</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Improved Relationships </a:t>
            </a:r>
          </a:p>
        </p:txBody>
      </p:sp>
      <p:pic>
        <p:nvPicPr>
          <p:cNvPr id="4" name="Picture 3">
            <a:extLst>
              <a:ext uri="{FF2B5EF4-FFF2-40B4-BE49-F238E27FC236}">
                <a16:creationId xmlns:a16="http://schemas.microsoft.com/office/drawing/2014/main" id="{FB5E7B2D-2527-4A35-F425-F8E603D570E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056987" y="1136740"/>
            <a:ext cx="7656957" cy="4299415"/>
          </a:xfrm>
          <a:prstGeom prst="rect">
            <a:avLst/>
          </a:prstGeom>
        </p:spPr>
      </p:pic>
    </p:spTree>
    <p:extLst>
      <p:ext uri="{BB962C8B-B14F-4D97-AF65-F5344CB8AC3E}">
        <p14:creationId xmlns:p14="http://schemas.microsoft.com/office/powerpoint/2010/main" val="3139673932"/>
      </p:ext>
    </p:extLst>
  </p:cSld>
  <p:clrMapOvr>
    <a:masterClrMapping/>
  </p:clrMapOvr>
  <mc:AlternateContent xmlns:mc="http://schemas.openxmlformats.org/markup-compatibility/2006" xmlns:p14="http://schemas.microsoft.com/office/powerpoint/2010/main">
    <mc:Choice Requires="p14">
      <p:transition spd="slow" p14:dur="2000" advTm="8867"/>
    </mc:Choice>
    <mc:Fallback xmlns="">
      <p:transition spd="slow" advTm="8867"/>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600D96-B5C8-5F30-E451-267BAF4EF4C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4281"/>
            <a:ext cx="12192000" cy="6858000"/>
          </a:xfrm>
          <a:prstGeom prst="rect">
            <a:avLst/>
          </a:prstGeom>
        </p:spPr>
      </p:pic>
      <p:pic>
        <p:nvPicPr>
          <p:cNvPr id="2" name="Picture 1" descr="Client oriented scale of improvement for progressive tinnitus management (PTM) 2.0 &#10;Adapted with permission from the National Acoustic Laboratory (NAL) COSI, Dillon et al 1997. &#10;A. When does tinnitus affect your life? (check all that apply)&#10;Falling asleep, waking up in the morning, focusing on computer work, focusing on reading, relaxing, staying asleep, working quietly at my desk, focusing on a hobby, focusing on driving, other. &#10;B. which of the selected areas would you like to focus on during the PTM series?  Please list them in order of importance. &#10;C. After completing the PTM series, how are you doing with your areas of focus? (worse, no difference, slightly better, better, much better)&#10;D. After completing the PTM series, I am able to engage in my areas of focus (hardly ever, occasionally, half of the time, much of the time, almost always)">
            <a:extLst>
              <a:ext uri="{FF2B5EF4-FFF2-40B4-BE49-F238E27FC236}">
                <a16:creationId xmlns:a16="http://schemas.microsoft.com/office/drawing/2014/main" id="{E20379D5-B40D-2443-0117-6E668AAD1708}"/>
              </a:ext>
            </a:extLst>
          </p:cNvPr>
          <p:cNvPicPr>
            <a:picLocks noChangeAspect="1"/>
          </p:cNvPicPr>
          <p:nvPr/>
        </p:nvPicPr>
        <p:blipFill>
          <a:blip r:embed="rId4"/>
          <a:stretch>
            <a:fillRect/>
          </a:stretch>
        </p:blipFill>
        <p:spPr>
          <a:xfrm>
            <a:off x="2362200" y="76200"/>
            <a:ext cx="7460197" cy="5638800"/>
          </a:xfrm>
          <a:prstGeom prst="rect">
            <a:avLst/>
          </a:prstGeom>
        </p:spPr>
      </p:pic>
      <p:sp>
        <p:nvSpPr>
          <p:cNvPr id="3" name="Title 2">
            <a:extLst>
              <a:ext uri="{FF2B5EF4-FFF2-40B4-BE49-F238E27FC236}">
                <a16:creationId xmlns:a16="http://schemas.microsoft.com/office/drawing/2014/main" id="{69FB2373-B06D-F282-0F7D-09E740161CE2}"/>
              </a:ext>
            </a:extLst>
          </p:cNvPr>
          <p:cNvSpPr>
            <a:spLocks noGrp="1"/>
          </p:cNvSpPr>
          <p:nvPr>
            <p:ph type="title"/>
          </p:nvPr>
        </p:nvSpPr>
        <p:spPr>
          <a:xfrm>
            <a:off x="908053" y="-1119188"/>
            <a:ext cx="10356849" cy="1119188"/>
          </a:xfrm>
        </p:spPr>
        <p:txBody>
          <a:bodyPr vert="horz" wrap="square" lIns="91440" tIns="45720" rIns="91440" bIns="45720" numCol="1" anchor="b" anchorCtr="0" compatLnSpc="1">
            <a:prstTxWarp prst="textNoShape">
              <a:avLst/>
            </a:prstTxWarp>
          </a:bodyPr>
          <a:lstStyle/>
          <a:p>
            <a:r>
              <a:rPr lang="en-US"/>
              <a:t>Client oriented scale of improvement</a:t>
            </a:r>
          </a:p>
        </p:txBody>
      </p:sp>
    </p:spTree>
    <p:extLst>
      <p:ext uri="{BB962C8B-B14F-4D97-AF65-F5344CB8AC3E}">
        <p14:creationId xmlns:p14="http://schemas.microsoft.com/office/powerpoint/2010/main" val="30506249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CEFA41-5B75-F346-DC1F-0520C12C4552}"/>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Group Discussion: Stop and Talk About it</a:t>
            </a:r>
          </a:p>
        </p:txBody>
      </p:sp>
      <p:sp>
        <p:nvSpPr>
          <p:cNvPr id="1170435" name="Rectangle 3"/>
          <p:cNvSpPr>
            <a:spLocks noGrp="1" noChangeArrowheads="1"/>
          </p:cNvSpPr>
          <p:nvPr>
            <p:ph idx="1"/>
          </p:nvPr>
        </p:nvSpPr>
        <p:spPr>
          <a:xfrm>
            <a:off x="2650423" y="1311603"/>
            <a:ext cx="7328463" cy="4042275"/>
          </a:xfrm>
        </p:spPr>
        <p:txBody>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Please share with the group one area that you want to focus on from COSI-PTM 2.0</a:t>
            </a:r>
          </a:p>
          <a:p>
            <a:pPr marL="228600" indent="-228600" eaLnBrk="0" hangingPunct="0">
              <a:lnSpc>
                <a:spcPct val="90000"/>
              </a:lnSpc>
              <a:spcBef>
                <a:spcPts val="1800"/>
              </a:spcBef>
              <a:buSzPct val="100000"/>
              <a:buFont typeface="Arial" panose="020B0604020202020204" pitchFamily="34" charset="0"/>
              <a:buChar char="•"/>
              <a:defRPr/>
            </a:pPr>
            <a:r>
              <a:rPr lang="en-US" sz="2400">
                <a:solidFill>
                  <a:srgbClr val="003F72"/>
                </a:solidFill>
                <a:latin typeface="Arial" panose="020B0604020202020204" pitchFamily="34" charset="0"/>
                <a:cs typeface="Arial" panose="020B0604020202020204" pitchFamily="34" charset="0"/>
              </a:rPr>
              <a:t>Why is that important to you? </a:t>
            </a:r>
          </a:p>
          <a:p>
            <a:pPr marL="228600" indent="-228600" eaLnBrk="0" hangingPunct="0">
              <a:lnSpc>
                <a:spcPct val="90000"/>
              </a:lnSpc>
              <a:spcBef>
                <a:spcPts val="1800"/>
              </a:spcBef>
              <a:buSzPct val="100000"/>
              <a:buFont typeface="Arial" panose="020B0604020202020204" pitchFamily="34" charset="0"/>
              <a:buChar char="•"/>
              <a:defRPr/>
            </a:pPr>
            <a:r>
              <a:rPr lang="en-US"/>
              <a:t>Is there anything other than tinnitus contributing to the problem within the area you chose?</a:t>
            </a:r>
          </a:p>
          <a:p>
            <a:pPr marL="628650" lvl="1" indent="-228600" eaLnBrk="0" hangingPunct="0">
              <a:lnSpc>
                <a:spcPct val="90000"/>
              </a:lnSpc>
              <a:spcBef>
                <a:spcPts val="1800"/>
              </a:spcBef>
              <a:buSzPct val="100000"/>
              <a:buFont typeface="Arial" panose="020B0604020202020204" pitchFamily="34" charset="0"/>
              <a:buChar char="•"/>
              <a:defRPr/>
            </a:pPr>
            <a:r>
              <a:rPr lang="en-US"/>
              <a:t>For example, many factors can contribute to sleep problems or trouble focusing</a:t>
            </a:r>
          </a:p>
          <a:p>
            <a:pPr marL="228600" indent="-228600" eaLnBrk="0" hangingPunct="0">
              <a:lnSpc>
                <a:spcPct val="90000"/>
              </a:lnSpc>
              <a:spcBef>
                <a:spcPts val="1800"/>
              </a:spcBef>
              <a:buSzPct val="100000"/>
              <a:buFont typeface="Arial" panose="020B0604020202020204" pitchFamily="34" charset="0"/>
              <a:buChar char="•"/>
              <a:defRPr/>
            </a:pPr>
            <a:endParaRPr lang="en-US" kern="1200">
              <a:latin typeface="Arial" panose="020B0604020202020204" pitchFamily="34" charset="0"/>
              <a:cs typeface="Arial" panose="020B0604020202020204" pitchFamily="34" charset="0"/>
            </a:endParaRPr>
          </a:p>
          <a:p>
            <a:pPr marL="228600" indent="-228600" eaLnBrk="0" hangingPunct="0">
              <a:lnSpc>
                <a:spcPct val="90000"/>
              </a:lnSpc>
              <a:spcBef>
                <a:spcPts val="1800"/>
              </a:spcBef>
              <a:buSzPct val="100000"/>
              <a:buFont typeface="Arial" panose="020B0604020202020204" pitchFamily="34" charset="0"/>
              <a:buChar char="•"/>
              <a:defRPr/>
            </a:pPr>
            <a:endParaRPr lang="en-US" kern="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785903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4BDF5-1533-FCB2-C099-D990ECA19BC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189" y="-1"/>
            <a:ext cx="12192000" cy="6858000"/>
          </a:xfrm>
          <a:prstGeom prst="rect">
            <a:avLst/>
          </a:prstGeom>
        </p:spPr>
      </p:pic>
      <p:sp>
        <p:nvSpPr>
          <p:cNvPr id="3" name="Title 1">
            <a:extLst>
              <a:ext uri="{FF2B5EF4-FFF2-40B4-BE49-F238E27FC236}">
                <a16:creationId xmlns:a16="http://schemas.microsoft.com/office/drawing/2014/main" id="{7BE5A634-2D70-9A51-7093-47F43F74F831}"/>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Virtual Etiquette</a:t>
            </a:r>
          </a:p>
        </p:txBody>
      </p:sp>
      <p:sp>
        <p:nvSpPr>
          <p:cNvPr id="4" name="Content Placeholder 3">
            <a:extLst>
              <a:ext uri="{FF2B5EF4-FFF2-40B4-BE49-F238E27FC236}">
                <a16:creationId xmlns:a16="http://schemas.microsoft.com/office/drawing/2014/main" id="{A7EDE977-490C-4951-AC5D-B5F5A3A8AECB}"/>
              </a:ext>
            </a:extLst>
          </p:cNvPr>
          <p:cNvSpPr>
            <a:spLocks noGrp="1"/>
          </p:cNvSpPr>
          <p:nvPr>
            <p:ph sz="half" idx="1"/>
          </p:nvPr>
        </p:nvSpPr>
        <p:spPr>
          <a:xfrm>
            <a:off x="468242" y="1014025"/>
            <a:ext cx="11377894" cy="5207161"/>
          </a:xfrm>
        </p:spPr>
        <p:txBody>
          <a:bodyPr>
            <a:noAutofit/>
          </a:bodyPr>
          <a:lstStyle/>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Please wear appropriate attire</a:t>
            </a:r>
          </a:p>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Please use respectful language</a:t>
            </a:r>
            <a:endParaRPr lang="en-US" sz="2400" b="1">
              <a:solidFill>
                <a:srgbClr val="003F72"/>
              </a:solidFill>
              <a:latin typeface="Arial" panose="020B0604020202020204" pitchFamily="34" charset="0"/>
              <a:cs typeface="Arial" panose="020B0604020202020204" pitchFamily="34" charset="0"/>
            </a:endParaRPr>
          </a:p>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Please put your cell phone on mute, or on do not disturb</a:t>
            </a:r>
          </a:p>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Mute your microphone if there’s background noise around you</a:t>
            </a:r>
          </a:p>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Use the chat box </a:t>
            </a:r>
            <a:r>
              <a:rPr lang="en-US" sz="2400">
                <a:latin typeface="Arial" panose="020B0604020202020204" pitchFamily="34" charset="0"/>
                <a:cs typeface="Arial" panose="020B0604020202020204" pitchFamily="34" charset="0"/>
              </a:rPr>
              <a:t>if your</a:t>
            </a:r>
            <a:r>
              <a:rPr lang="en-US" sz="2400">
                <a:solidFill>
                  <a:srgbClr val="003F72"/>
                </a:solidFill>
                <a:latin typeface="Arial" panose="020B0604020202020204" pitchFamily="34" charset="0"/>
                <a:cs typeface="Arial" panose="020B0604020202020204" pitchFamily="34" charset="0"/>
              </a:rPr>
              <a:t> microphone doesn’t work</a:t>
            </a:r>
            <a:r>
              <a:rPr lang="en-US" sz="2400">
                <a:latin typeface="Arial" panose="020B0604020202020204" pitchFamily="34" charset="0"/>
                <a:cs typeface="Arial" panose="020B0604020202020204" pitchFamily="34" charset="0"/>
              </a:rPr>
              <a:t> </a:t>
            </a:r>
            <a:r>
              <a:rPr lang="en-US" sz="2400">
                <a:solidFill>
                  <a:srgbClr val="003F72"/>
                </a:solidFill>
                <a:latin typeface="Arial" panose="020B0604020202020204" pitchFamily="34" charset="0"/>
                <a:cs typeface="Arial" panose="020B0604020202020204" pitchFamily="34" charset="0"/>
              </a:rPr>
              <a:t>or if there is background noise</a:t>
            </a:r>
          </a:p>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Due to privacy laws, don’t take any photographs or record any video or audio</a:t>
            </a:r>
          </a:p>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Please refrain from using tobacco</a:t>
            </a:r>
            <a:r>
              <a:rPr lang="en-US" sz="2400">
                <a:latin typeface="Arial" panose="020B0604020202020204" pitchFamily="34" charset="0"/>
                <a:cs typeface="Arial" panose="020B0604020202020204" pitchFamily="34" charset="0"/>
              </a:rPr>
              <a:t>, </a:t>
            </a:r>
            <a:r>
              <a:rPr lang="en-US" sz="2400">
                <a:solidFill>
                  <a:srgbClr val="003F72"/>
                </a:solidFill>
                <a:latin typeface="Arial" panose="020B0604020202020204" pitchFamily="34" charset="0"/>
                <a:cs typeface="Arial" panose="020B0604020202020204" pitchFamily="34" charset="0"/>
              </a:rPr>
              <a:t>alcohol or illicit substances during the session</a:t>
            </a:r>
          </a:p>
          <a:p>
            <a:pPr marL="228600" indent="-228600">
              <a:lnSpc>
                <a:spcPct val="90000"/>
              </a:lnSpc>
              <a:spcBef>
                <a:spcPts val="1800"/>
              </a:spcBef>
              <a:buSzPct val="1000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If you need a bathroom break, please do not take your device with you</a:t>
            </a:r>
          </a:p>
        </p:txBody>
      </p:sp>
    </p:spTree>
    <p:extLst>
      <p:ext uri="{BB962C8B-B14F-4D97-AF65-F5344CB8AC3E}">
        <p14:creationId xmlns:p14="http://schemas.microsoft.com/office/powerpoint/2010/main" val="256361859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D0B9846-A191-6099-3A81-4259DE93430C}"/>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Sound Plan Worksheet</a:t>
            </a:r>
          </a:p>
        </p:txBody>
      </p:sp>
      <p:sp>
        <p:nvSpPr>
          <p:cNvPr id="7" name="TextBox 6">
            <a:extLst>
              <a:ext uri="{FF2B5EF4-FFF2-40B4-BE49-F238E27FC236}">
                <a16:creationId xmlns:a16="http://schemas.microsoft.com/office/drawing/2014/main" id="{ED8A8B12-EB65-3F60-BCD2-834196C3B731}"/>
              </a:ext>
            </a:extLst>
          </p:cNvPr>
          <p:cNvSpPr txBox="1"/>
          <p:nvPr/>
        </p:nvSpPr>
        <p:spPr>
          <a:xfrm>
            <a:off x="1009642" y="1279244"/>
            <a:ext cx="3889508" cy="1569660"/>
          </a:xfrm>
          <a:prstGeom prst="rect">
            <a:avLst/>
          </a:prstGeom>
          <a:noFill/>
        </p:spPr>
        <p:txBody>
          <a:bodyPr wrap="square" rtlCol="0">
            <a:spAutoFit/>
          </a:bodyPr>
          <a:lstStyle/>
          <a:p>
            <a:r>
              <a:rPr lang="en-US" sz="2400">
                <a:solidFill>
                  <a:srgbClr val="003F72"/>
                </a:solidFill>
                <a:latin typeface="Arial" panose="020B0604020202020204" pitchFamily="34" charset="0"/>
                <a:cs typeface="Arial" panose="020B0604020202020204" pitchFamily="34" charset="0"/>
              </a:rPr>
              <a:t>This is the form you will use to develop a plan to use sound to live better with tinnitus</a:t>
            </a:r>
          </a:p>
        </p:txBody>
      </p:sp>
      <p:pic>
        <p:nvPicPr>
          <p:cNvPr id="5" name="Picture 4" descr="Living Better with Tinnitus: Sound Plan Worksheet&#10;1. one situation I want to focus on (fill blank)&#10;2. check the types of sounds you'll try (soothing, background, interesting)&#10;3. write down the sounds that you will try, be specific (fill blanks)&#10;4. write down the devices that you will use. Be mindful of the volume that you will use (fill blanks)&#10;5. use your sound plan until our next session. How helpful was each sound? (not at all, a little, moderately, very much, extremely)&#10;6. reflections (what did you notice) fill blanks">
            <a:extLst>
              <a:ext uri="{FF2B5EF4-FFF2-40B4-BE49-F238E27FC236}">
                <a16:creationId xmlns:a16="http://schemas.microsoft.com/office/drawing/2014/main" id="{681E9911-D046-18A7-6AE2-04A5B335B56A}"/>
              </a:ext>
            </a:extLst>
          </p:cNvPr>
          <p:cNvPicPr>
            <a:picLocks noChangeAspect="1"/>
          </p:cNvPicPr>
          <p:nvPr/>
        </p:nvPicPr>
        <p:blipFill>
          <a:blip r:embed="rId3"/>
          <a:stretch>
            <a:fillRect/>
          </a:stretch>
        </p:blipFill>
        <p:spPr>
          <a:xfrm>
            <a:off x="6049130" y="564570"/>
            <a:ext cx="5760720" cy="5108982"/>
          </a:xfrm>
          <a:prstGeom prst="rect">
            <a:avLst/>
          </a:prstGeom>
        </p:spPr>
      </p:pic>
    </p:spTree>
    <p:extLst>
      <p:ext uri="{BB962C8B-B14F-4D97-AF65-F5344CB8AC3E}">
        <p14:creationId xmlns:p14="http://schemas.microsoft.com/office/powerpoint/2010/main" val="411342887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75893BA-8315-EE83-24FA-7274E0C17438}"/>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Choose a Situation</a:t>
            </a:r>
          </a:p>
        </p:txBody>
      </p:sp>
      <p:sp>
        <p:nvSpPr>
          <p:cNvPr id="7" name="TextBox 6">
            <a:extLst>
              <a:ext uri="{FF2B5EF4-FFF2-40B4-BE49-F238E27FC236}">
                <a16:creationId xmlns:a16="http://schemas.microsoft.com/office/drawing/2014/main" id="{ED8A8B12-EB65-3F60-BCD2-834196C3B731}"/>
              </a:ext>
            </a:extLst>
          </p:cNvPr>
          <p:cNvSpPr txBox="1"/>
          <p:nvPr/>
        </p:nvSpPr>
        <p:spPr>
          <a:xfrm>
            <a:off x="514045" y="1253157"/>
            <a:ext cx="4326311" cy="1200329"/>
          </a:xfrm>
          <a:prstGeom prst="rect">
            <a:avLst/>
          </a:prstGeom>
          <a:noFill/>
        </p:spPr>
        <p:txBody>
          <a:bodyPr wrap="square" rtlCol="0">
            <a:spAutoFit/>
          </a:bodyPr>
          <a:lstStyle/>
          <a:p>
            <a:r>
              <a:rPr lang="en-US" sz="2400">
                <a:solidFill>
                  <a:srgbClr val="003F72"/>
                </a:solidFill>
                <a:latin typeface="Arial" panose="020B0604020202020204" pitchFamily="34" charset="0"/>
                <a:cs typeface="Arial" panose="020B0604020202020204" pitchFamily="34" charset="0"/>
              </a:rPr>
              <a:t>Write down the situation you chose from your COSI-PTM 2.0</a:t>
            </a:r>
          </a:p>
        </p:txBody>
      </p:sp>
      <p:pic>
        <p:nvPicPr>
          <p:cNvPr id="5" name="Picture 4" descr="Sound plan worksheet focusing on 1. one situation I want to focus on">
            <a:extLst>
              <a:ext uri="{FF2B5EF4-FFF2-40B4-BE49-F238E27FC236}">
                <a16:creationId xmlns:a16="http://schemas.microsoft.com/office/drawing/2014/main" id="{2143826E-5AC5-7322-D46A-5CAE58759F0F}"/>
              </a:ext>
            </a:extLst>
          </p:cNvPr>
          <p:cNvPicPr>
            <a:picLocks noChangeAspect="1"/>
          </p:cNvPicPr>
          <p:nvPr/>
        </p:nvPicPr>
        <p:blipFill>
          <a:blip r:embed="rId3"/>
          <a:stretch>
            <a:fillRect/>
          </a:stretch>
        </p:blipFill>
        <p:spPr>
          <a:xfrm>
            <a:off x="6096000" y="569119"/>
            <a:ext cx="5760720" cy="5108982"/>
          </a:xfrm>
          <a:prstGeom prst="rect">
            <a:avLst/>
          </a:prstGeom>
        </p:spPr>
      </p:pic>
      <p:sp>
        <p:nvSpPr>
          <p:cNvPr id="16389" name="Oval 7">
            <a:extLst>
              <a:ext uri="{C183D7F6-B498-43B3-948B-1728B52AA6E4}">
                <adec:decorative xmlns:adec="http://schemas.microsoft.com/office/drawing/2017/decorative" val="1"/>
              </a:ext>
            </a:extLst>
          </p:cNvPr>
          <p:cNvSpPr>
            <a:spLocks noChangeArrowheads="1"/>
          </p:cNvSpPr>
          <p:nvPr/>
        </p:nvSpPr>
        <p:spPr bwMode="auto">
          <a:xfrm>
            <a:off x="6096000" y="890309"/>
            <a:ext cx="5465614" cy="579179"/>
          </a:xfrm>
          <a:prstGeom prst="ellipse">
            <a:avLst/>
          </a:prstGeom>
          <a:noFill/>
          <a:ln w="25400">
            <a:solidFill>
              <a:srgbClr val="FF0000"/>
            </a:solidFill>
            <a:round/>
            <a:headEnd/>
            <a:tailEnd/>
          </a:ln>
        </p:spPr>
        <p:txBody>
          <a:bodyPr wrap="none" anchor="ctr"/>
          <a:lstStyle/>
          <a:p>
            <a:endParaRPr lang="en-US"/>
          </a:p>
        </p:txBody>
      </p:sp>
    </p:spTree>
    <p:extLst>
      <p:ext uri="{BB962C8B-B14F-4D97-AF65-F5344CB8AC3E}">
        <p14:creationId xmlns:p14="http://schemas.microsoft.com/office/powerpoint/2010/main" val="32280875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6389"/>
                                        </p:tgtEl>
                                        <p:attrNameLst>
                                          <p:attrName>style.visibility</p:attrName>
                                        </p:attrNameLst>
                                      </p:cBhvr>
                                      <p:to>
                                        <p:strVal val="visible"/>
                                      </p:to>
                                    </p:set>
                                    <p:animEffect transition="in" filter="wheel(1)">
                                      <p:cBhvr>
                                        <p:cTn id="7" dur="2000"/>
                                        <p:tgtEl>
                                          <p:spTgt spid="16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17796B-61B8-395C-9324-85252B2D0785}"/>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Three Types of Sound</a:t>
            </a:r>
          </a:p>
        </p:txBody>
      </p:sp>
      <p:sp>
        <p:nvSpPr>
          <p:cNvPr id="6" name="TextBox 5">
            <a:extLst>
              <a:ext uri="{FF2B5EF4-FFF2-40B4-BE49-F238E27FC236}">
                <a16:creationId xmlns:a16="http://schemas.microsoft.com/office/drawing/2014/main" id="{96EF6100-F3AC-AAD8-EE2F-6F4D2FCBEA62}"/>
              </a:ext>
            </a:extLst>
          </p:cNvPr>
          <p:cNvSpPr txBox="1"/>
          <p:nvPr/>
        </p:nvSpPr>
        <p:spPr>
          <a:xfrm>
            <a:off x="736008" y="1471186"/>
            <a:ext cx="4867323" cy="2308324"/>
          </a:xfrm>
          <a:prstGeom prst="rect">
            <a:avLst/>
          </a:prstGeom>
          <a:noFill/>
        </p:spPr>
        <p:txBody>
          <a:bodyPr wrap="square" rtlCol="0">
            <a:spAutoFit/>
          </a:bodyPr>
          <a:lstStyle/>
          <a:p>
            <a:r>
              <a:rPr lang="en-US" sz="2400">
                <a:solidFill>
                  <a:srgbClr val="003F72"/>
                </a:solidFill>
                <a:latin typeface="Arial" panose="020B0604020202020204" pitchFamily="34" charset="0"/>
                <a:cs typeface="Arial" panose="020B0604020202020204" pitchFamily="34" charset="0"/>
              </a:rPr>
              <a:t>Next, we’ll learn about</a:t>
            </a:r>
          </a:p>
          <a:p>
            <a:r>
              <a:rPr lang="en-US" sz="2400">
                <a:solidFill>
                  <a:srgbClr val="003F72"/>
                </a:solidFill>
                <a:latin typeface="Arial" panose="020B0604020202020204" pitchFamily="34" charset="0"/>
                <a:cs typeface="Arial" panose="020B0604020202020204" pitchFamily="34" charset="0"/>
              </a:rPr>
              <a:t>three types of sound:</a:t>
            </a:r>
          </a:p>
          <a:p>
            <a:endParaRPr lang="en-US" sz="2400">
              <a:solidFill>
                <a:srgbClr val="003F72"/>
              </a:solidFill>
              <a:latin typeface="Arial" panose="020B0604020202020204" pitchFamily="34" charset="0"/>
              <a:cs typeface="Arial" panose="020B0604020202020204" pitchFamily="34" charset="0"/>
            </a:endParaRPr>
          </a:p>
          <a:p>
            <a:pPr marL="365760" indent="-2286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Soothing Sound</a:t>
            </a:r>
          </a:p>
          <a:p>
            <a:pPr marL="365760" indent="-2286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Background Sound</a:t>
            </a:r>
          </a:p>
          <a:p>
            <a:pPr marL="365760" indent="-228600">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Interesting Sound</a:t>
            </a:r>
            <a:endParaRPr lang="en-US" sz="2400">
              <a:solidFill>
                <a:srgbClr val="003F72"/>
              </a:solidFill>
            </a:endParaRPr>
          </a:p>
        </p:txBody>
      </p:sp>
      <p:pic>
        <p:nvPicPr>
          <p:cNvPr id="3" name="Picture 2" descr="Sound plan worksheet focusing on 2. types of sounds">
            <a:extLst>
              <a:ext uri="{FF2B5EF4-FFF2-40B4-BE49-F238E27FC236}">
                <a16:creationId xmlns:a16="http://schemas.microsoft.com/office/drawing/2014/main" id="{E845EBB6-F38D-1A57-22F3-456DC71943B5}"/>
              </a:ext>
            </a:extLst>
          </p:cNvPr>
          <p:cNvPicPr>
            <a:picLocks noChangeAspect="1"/>
          </p:cNvPicPr>
          <p:nvPr/>
        </p:nvPicPr>
        <p:blipFill>
          <a:blip r:embed="rId3"/>
          <a:stretch>
            <a:fillRect/>
          </a:stretch>
        </p:blipFill>
        <p:spPr>
          <a:xfrm>
            <a:off x="6067919" y="569119"/>
            <a:ext cx="5760720" cy="5108982"/>
          </a:xfrm>
          <a:prstGeom prst="rect">
            <a:avLst/>
          </a:prstGeom>
        </p:spPr>
      </p:pic>
      <p:pic>
        <p:nvPicPr>
          <p:cNvPr id="10" name="!!checkMarkSoothing">
            <a:extLst>
              <a:ext uri="{FF2B5EF4-FFF2-40B4-BE49-F238E27FC236}">
                <a16:creationId xmlns:a16="http://schemas.microsoft.com/office/drawing/2014/main" id="{CBC60E4A-2A41-982A-6C85-58ED3AC727A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38880" y="2198425"/>
            <a:ext cx="175596" cy="175596"/>
          </a:xfrm>
          <a:prstGeom prst="rect">
            <a:avLst/>
          </a:prstGeom>
        </p:spPr>
      </p:pic>
      <p:sp>
        <p:nvSpPr>
          <p:cNvPr id="11" name="!!circleSoothing">
            <a:extLst>
              <a:ext uri="{FF2B5EF4-FFF2-40B4-BE49-F238E27FC236}">
                <a16:creationId xmlns:a16="http://schemas.microsoft.com/office/drawing/2014/main" id="{4367B5FA-0DEA-C17A-8A43-9D53791C2B8D}"/>
              </a:ext>
              <a:ext uri="{C183D7F6-B498-43B3-948B-1728B52AA6E4}">
                <adec:decorative xmlns:adec="http://schemas.microsoft.com/office/drawing/2017/decorative" val="1"/>
              </a:ext>
            </a:extLst>
          </p:cNvPr>
          <p:cNvSpPr/>
          <p:nvPr/>
        </p:nvSpPr>
        <p:spPr bwMode="auto">
          <a:xfrm>
            <a:off x="6067919" y="2133599"/>
            <a:ext cx="1075831" cy="1113379"/>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pic>
        <p:nvPicPr>
          <p:cNvPr id="12" name="!!checkMarkBackground">
            <a:extLst>
              <a:ext uri="{FF2B5EF4-FFF2-40B4-BE49-F238E27FC236}">
                <a16:creationId xmlns:a16="http://schemas.microsoft.com/office/drawing/2014/main" id="{E7BDBD5A-38B5-0881-BA31-001CBF31CCF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34734" y="3308704"/>
            <a:ext cx="175596" cy="175596"/>
          </a:xfrm>
          <a:prstGeom prst="rect">
            <a:avLst/>
          </a:prstGeom>
        </p:spPr>
      </p:pic>
      <p:sp>
        <p:nvSpPr>
          <p:cNvPr id="13" name="!!circleBackground">
            <a:extLst>
              <a:ext uri="{FF2B5EF4-FFF2-40B4-BE49-F238E27FC236}">
                <a16:creationId xmlns:a16="http://schemas.microsoft.com/office/drawing/2014/main" id="{1FB72F7A-4186-B4BC-73C4-A6BE4E2D7281}"/>
              </a:ext>
              <a:ext uri="{C183D7F6-B498-43B3-948B-1728B52AA6E4}">
                <adec:decorative xmlns:adec="http://schemas.microsoft.com/office/drawing/2017/decorative" val="1"/>
              </a:ext>
            </a:extLst>
          </p:cNvPr>
          <p:cNvSpPr/>
          <p:nvPr/>
        </p:nvSpPr>
        <p:spPr bwMode="auto">
          <a:xfrm>
            <a:off x="6067919" y="3246978"/>
            <a:ext cx="1075831" cy="1023751"/>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pic>
        <p:nvPicPr>
          <p:cNvPr id="14" name="!!checkMarkInteresting">
            <a:extLst>
              <a:ext uri="{FF2B5EF4-FFF2-40B4-BE49-F238E27FC236}">
                <a16:creationId xmlns:a16="http://schemas.microsoft.com/office/drawing/2014/main" id="{058B4EF2-35DB-5201-5AA9-4CE47C158C3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33470" y="4419270"/>
            <a:ext cx="175596" cy="175596"/>
          </a:xfrm>
          <a:prstGeom prst="rect">
            <a:avLst/>
          </a:prstGeom>
        </p:spPr>
      </p:pic>
      <p:sp>
        <p:nvSpPr>
          <p:cNvPr id="15" name="!!circleInteresting">
            <a:extLst>
              <a:ext uri="{FF2B5EF4-FFF2-40B4-BE49-F238E27FC236}">
                <a16:creationId xmlns:a16="http://schemas.microsoft.com/office/drawing/2014/main" id="{05105581-D7E1-90B9-1B71-D70F19DBBA04}"/>
              </a:ext>
              <a:ext uri="{C183D7F6-B498-43B3-948B-1728B52AA6E4}">
                <adec:decorative xmlns:adec="http://schemas.microsoft.com/office/drawing/2017/decorative" val="1"/>
              </a:ext>
            </a:extLst>
          </p:cNvPr>
          <p:cNvSpPr/>
          <p:nvPr/>
        </p:nvSpPr>
        <p:spPr bwMode="auto">
          <a:xfrm>
            <a:off x="6067919" y="4295531"/>
            <a:ext cx="1075831" cy="1095619"/>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Tree>
    <p:extLst>
      <p:ext uri="{BB962C8B-B14F-4D97-AF65-F5344CB8AC3E}">
        <p14:creationId xmlns:p14="http://schemas.microsoft.com/office/powerpoint/2010/main" val="36467805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2500"/>
                            </p:stCondLst>
                            <p:childTnLst>
                              <p:par>
                                <p:cTn id="13" presetID="21" presetClass="entr" presetSubtype="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heel(1)">
                                      <p:cBhvr>
                                        <p:cTn id="15" dur="2000"/>
                                        <p:tgtEl>
                                          <p:spTgt spid="13"/>
                                        </p:tgtEl>
                                      </p:cBhvr>
                                    </p:animEffect>
                                  </p:childTnLst>
                                </p:cTn>
                              </p:par>
                            </p:childTnLst>
                          </p:cTn>
                        </p:par>
                        <p:par>
                          <p:cTn id="16" fill="hold">
                            <p:stCondLst>
                              <p:cond delay="4500"/>
                            </p:stCondLst>
                            <p:childTnLst>
                              <p:par>
                                <p:cTn id="17" presetID="22" presetClass="entr" presetSubtype="8"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par>
                          <p:cTn id="20" fill="hold">
                            <p:stCondLst>
                              <p:cond delay="5000"/>
                            </p:stCondLst>
                            <p:childTnLst>
                              <p:par>
                                <p:cTn id="21" presetID="21" presetClass="entr" presetSubtype="1"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heel(1)">
                                      <p:cBhvr>
                                        <p:cTn id="23" dur="2000"/>
                                        <p:tgtEl>
                                          <p:spTgt spid="15"/>
                                        </p:tgtEl>
                                      </p:cBhvr>
                                    </p:animEffect>
                                  </p:childTnLst>
                                </p:cTn>
                              </p:par>
                            </p:childTnLst>
                          </p:cTn>
                        </p:par>
                        <p:par>
                          <p:cTn id="24" fill="hold">
                            <p:stCondLst>
                              <p:cond delay="7000"/>
                            </p:stCondLst>
                            <p:childTnLst>
                              <p:par>
                                <p:cTn id="25" presetID="22" presetClass="entr" presetSubtype="8"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F88B54-3455-382E-9387-096613B504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DFDC8CE2-B2FB-5F26-99D9-BB7BC2EA2BC2}"/>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Types of Sound</a:t>
            </a:r>
          </a:p>
        </p:txBody>
      </p:sp>
      <p:pic>
        <p:nvPicPr>
          <p:cNvPr id="2" name="Picture 1" descr="Soothing sound samples: soft breezes, soothing voice, babbling brook, relaxing music, running water, ocean waves. Interesting sound examples: talk radio, audio books">
            <a:extLst>
              <a:ext uri="{FF2B5EF4-FFF2-40B4-BE49-F238E27FC236}">
                <a16:creationId xmlns:a16="http://schemas.microsoft.com/office/drawing/2014/main" id="{51873F86-4A1C-1E38-A963-503C9C40589F}"/>
              </a:ext>
            </a:extLst>
          </p:cNvPr>
          <p:cNvPicPr>
            <a:picLocks noChangeAspect="1"/>
          </p:cNvPicPr>
          <p:nvPr/>
        </p:nvPicPr>
        <p:blipFill>
          <a:blip r:embed="rId4"/>
          <a:stretch>
            <a:fillRect/>
          </a:stretch>
        </p:blipFill>
        <p:spPr>
          <a:xfrm>
            <a:off x="3581400" y="1137781"/>
            <a:ext cx="5032729" cy="4658441"/>
          </a:xfrm>
          <a:prstGeom prst="rect">
            <a:avLst/>
          </a:prstGeom>
        </p:spPr>
      </p:pic>
      <p:sp>
        <p:nvSpPr>
          <p:cNvPr id="17" name="TextBox 16">
            <a:extLst>
              <a:ext uri="{FF2B5EF4-FFF2-40B4-BE49-F238E27FC236}">
                <a16:creationId xmlns:a16="http://schemas.microsoft.com/office/drawing/2014/main" id="{D667720D-5B2A-FB1B-0CEF-3A9CEDA2D599}"/>
              </a:ext>
            </a:extLst>
          </p:cNvPr>
          <p:cNvSpPr txBox="1"/>
          <p:nvPr/>
        </p:nvSpPr>
        <p:spPr>
          <a:xfrm>
            <a:off x="1594644" y="4785626"/>
            <a:ext cx="2379399" cy="369332"/>
          </a:xfrm>
          <a:prstGeom prst="rect">
            <a:avLst/>
          </a:prstGeom>
          <a:noFill/>
        </p:spPr>
        <p:txBody>
          <a:bodyPr wrap="square">
            <a:spAutoFit/>
          </a:bodyPr>
          <a:lstStyle/>
          <a:p>
            <a:pPr algn="ctr"/>
            <a:r>
              <a:rPr lang="en-US" sz="1800" b="1">
                <a:solidFill>
                  <a:srgbClr val="003F72"/>
                </a:solidFill>
                <a:latin typeface="Arial" panose="020B0604020202020204" pitchFamily="34" charset="0"/>
                <a:cs typeface="Arial" panose="020B0604020202020204" pitchFamily="34" charset="0"/>
              </a:rPr>
              <a:t>Background Sound</a:t>
            </a:r>
            <a:endParaRPr lang="en-US" b="1"/>
          </a:p>
        </p:txBody>
      </p:sp>
      <p:sp>
        <p:nvSpPr>
          <p:cNvPr id="15" name="TextBox 14">
            <a:extLst>
              <a:ext uri="{FF2B5EF4-FFF2-40B4-BE49-F238E27FC236}">
                <a16:creationId xmlns:a16="http://schemas.microsoft.com/office/drawing/2014/main" id="{EA28531B-FBAE-EC50-C8C5-1B81433F197D}"/>
              </a:ext>
            </a:extLst>
          </p:cNvPr>
          <p:cNvSpPr txBox="1"/>
          <p:nvPr/>
        </p:nvSpPr>
        <p:spPr>
          <a:xfrm>
            <a:off x="4995797" y="772886"/>
            <a:ext cx="2210546" cy="369332"/>
          </a:xfrm>
          <a:prstGeom prst="rect">
            <a:avLst/>
          </a:prstGeom>
          <a:noFill/>
        </p:spPr>
        <p:txBody>
          <a:bodyPr wrap="square">
            <a:spAutoFit/>
          </a:bodyPr>
          <a:lstStyle/>
          <a:p>
            <a:pPr algn="ctr"/>
            <a:r>
              <a:rPr lang="en-US" sz="1800" b="1">
                <a:solidFill>
                  <a:srgbClr val="003F72"/>
                </a:solidFill>
                <a:latin typeface="Arial" panose="020B0604020202020204" pitchFamily="34" charset="0"/>
                <a:cs typeface="Arial" panose="020B0604020202020204" pitchFamily="34" charset="0"/>
              </a:rPr>
              <a:t>Soothing Sound</a:t>
            </a:r>
            <a:endParaRPr lang="en-US" b="1"/>
          </a:p>
        </p:txBody>
      </p:sp>
      <p:sp>
        <p:nvSpPr>
          <p:cNvPr id="16" name="TextBox 15">
            <a:extLst>
              <a:ext uri="{FF2B5EF4-FFF2-40B4-BE49-F238E27FC236}">
                <a16:creationId xmlns:a16="http://schemas.microsoft.com/office/drawing/2014/main" id="{9D94E61C-1476-4733-5AB9-F6E7C2241EA9}"/>
              </a:ext>
            </a:extLst>
          </p:cNvPr>
          <p:cNvSpPr txBox="1"/>
          <p:nvPr/>
        </p:nvSpPr>
        <p:spPr>
          <a:xfrm>
            <a:off x="8148126" y="4785626"/>
            <a:ext cx="2200274" cy="369332"/>
          </a:xfrm>
          <a:prstGeom prst="rect">
            <a:avLst/>
          </a:prstGeom>
          <a:noFill/>
        </p:spPr>
        <p:txBody>
          <a:bodyPr wrap="square">
            <a:spAutoFit/>
          </a:bodyPr>
          <a:lstStyle/>
          <a:p>
            <a:pPr algn="ctr"/>
            <a:r>
              <a:rPr lang="en-US" sz="1800" b="1">
                <a:solidFill>
                  <a:srgbClr val="003F72"/>
                </a:solidFill>
                <a:latin typeface="Arial" panose="020B0604020202020204" pitchFamily="34" charset="0"/>
                <a:cs typeface="Arial" panose="020B0604020202020204" pitchFamily="34" charset="0"/>
              </a:rPr>
              <a:t>Interesting Sound</a:t>
            </a:r>
            <a:endParaRPr lang="en-US" b="1"/>
          </a:p>
        </p:txBody>
      </p:sp>
    </p:spTree>
    <p:extLst>
      <p:ext uri="{BB962C8B-B14F-4D97-AF65-F5344CB8AC3E}">
        <p14:creationId xmlns:p14="http://schemas.microsoft.com/office/powerpoint/2010/main" val="192549317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9E154E-5152-9C56-C1C2-5F45364AAA1B}"/>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What is Soothing Sound?</a:t>
            </a:r>
          </a:p>
        </p:txBody>
      </p:sp>
      <p:grpSp>
        <p:nvGrpSpPr>
          <p:cNvPr id="8" name="!!soothingLogo">
            <a:extLst>
              <a:ext uri="{FF2B5EF4-FFF2-40B4-BE49-F238E27FC236}">
                <a16:creationId xmlns:a16="http://schemas.microsoft.com/office/drawing/2014/main" id="{02B80BBC-0CBE-5CF9-404A-F98416A650C4}"/>
              </a:ext>
              <a:ext uri="{C183D7F6-B498-43B3-948B-1728B52AA6E4}">
                <adec:decorative xmlns:adec="http://schemas.microsoft.com/office/drawing/2017/decorative" val="1"/>
              </a:ext>
            </a:extLst>
          </p:cNvPr>
          <p:cNvGrpSpPr/>
          <p:nvPr/>
        </p:nvGrpSpPr>
        <p:grpSpPr>
          <a:xfrm>
            <a:off x="435952" y="985054"/>
            <a:ext cx="2200274" cy="2200274"/>
            <a:chOff x="361521" y="1133907"/>
            <a:chExt cx="2200274" cy="2200274"/>
          </a:xfrm>
        </p:grpSpPr>
        <p:sp>
          <p:nvSpPr>
            <p:cNvPr id="9" name="Circle: Hollow 8">
              <a:extLst>
                <a:ext uri="{FF2B5EF4-FFF2-40B4-BE49-F238E27FC236}">
                  <a16:creationId xmlns:a16="http://schemas.microsoft.com/office/drawing/2014/main" id="{C4BAB426-EACC-E18D-CDB2-08590E12A8C5}"/>
                </a:ext>
                <a:ext uri="{C183D7F6-B498-43B3-948B-1728B52AA6E4}">
                  <adec:decorative xmlns:adec="http://schemas.microsoft.com/office/drawing/2017/decorative" val="1"/>
                </a:ext>
              </a:extLst>
            </p:cNvPr>
            <p:cNvSpPr/>
            <p:nvPr/>
          </p:nvSpPr>
          <p:spPr bwMode="auto">
            <a:xfrm>
              <a:off x="361521" y="1133907"/>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10" name="Picture 9">
              <a:extLst>
                <a:ext uri="{FF2B5EF4-FFF2-40B4-BE49-F238E27FC236}">
                  <a16:creationId xmlns:a16="http://schemas.microsoft.com/office/drawing/2014/main" id="{DA688D7F-3FF7-FB34-EFAB-13A88E6227C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7257" y="1319643"/>
              <a:ext cx="1828800" cy="1828800"/>
            </a:xfrm>
            <a:prstGeom prst="rect">
              <a:avLst/>
            </a:prstGeom>
          </p:spPr>
        </p:pic>
      </p:grpSp>
      <p:pic>
        <p:nvPicPr>
          <p:cNvPr id="3" name="Picture 2">
            <a:extLst>
              <a:ext uri="{FF2B5EF4-FFF2-40B4-BE49-F238E27FC236}">
                <a16:creationId xmlns:a16="http://schemas.microsoft.com/office/drawing/2014/main" id="{63CEE17F-0729-2E4F-37ED-711A4976B94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049130" y="564570"/>
            <a:ext cx="5760720" cy="5108982"/>
          </a:xfrm>
          <a:prstGeom prst="rect">
            <a:avLst/>
          </a:prstGeom>
        </p:spPr>
      </p:pic>
      <p:sp>
        <p:nvSpPr>
          <p:cNvPr id="4" name="Oval 7">
            <a:extLst>
              <a:ext uri="{FF2B5EF4-FFF2-40B4-BE49-F238E27FC236}">
                <a16:creationId xmlns:a16="http://schemas.microsoft.com/office/drawing/2014/main" id="{1CD4B74E-3B34-0F44-C8AB-CEAC36C2CF60}"/>
              </a:ext>
              <a:ext uri="{C183D7F6-B498-43B3-948B-1728B52AA6E4}">
                <adec:decorative xmlns:adec="http://schemas.microsoft.com/office/drawing/2017/decorative" val="1"/>
              </a:ext>
            </a:extLst>
          </p:cNvPr>
          <p:cNvSpPr>
            <a:spLocks noChangeArrowheads="1"/>
          </p:cNvSpPr>
          <p:nvPr/>
        </p:nvSpPr>
        <p:spPr bwMode="auto">
          <a:xfrm>
            <a:off x="5666980" y="1990765"/>
            <a:ext cx="3800478" cy="1284104"/>
          </a:xfrm>
          <a:prstGeom prst="ellipse">
            <a:avLst/>
          </a:prstGeom>
          <a:noFill/>
          <a:ln w="25400">
            <a:solidFill>
              <a:srgbClr val="FF0000"/>
            </a:solidFill>
            <a:round/>
            <a:headEnd/>
            <a:tailEnd/>
          </a:ln>
        </p:spPr>
        <p:txBody>
          <a:bodyPr wrap="none" anchor="ctr"/>
          <a:lstStyle/>
          <a:p>
            <a:endParaRPr lang="en-US"/>
          </a:p>
        </p:txBody>
      </p:sp>
    </p:spTree>
    <p:extLst>
      <p:ext uri="{BB962C8B-B14F-4D97-AF65-F5344CB8AC3E}">
        <p14:creationId xmlns:p14="http://schemas.microsoft.com/office/powerpoint/2010/main" val="38878963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84BCEE-6DA5-5114-6762-8F1C391FD023}"/>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Soothing Sound</a:t>
            </a:r>
          </a:p>
        </p:txBody>
      </p:sp>
      <p:grpSp>
        <p:nvGrpSpPr>
          <p:cNvPr id="3" name="!!soothingLogo">
            <a:extLst>
              <a:ext uri="{FF2B5EF4-FFF2-40B4-BE49-F238E27FC236}">
                <a16:creationId xmlns:a16="http://schemas.microsoft.com/office/drawing/2014/main" id="{677EAFBF-4082-D1D9-2309-E47AA5A0630E}"/>
              </a:ext>
              <a:ext uri="{C183D7F6-B498-43B3-948B-1728B52AA6E4}">
                <adec:decorative xmlns:adec="http://schemas.microsoft.com/office/drawing/2017/decorative" val="1"/>
              </a:ext>
            </a:extLst>
          </p:cNvPr>
          <p:cNvGrpSpPr/>
          <p:nvPr/>
        </p:nvGrpSpPr>
        <p:grpSpPr>
          <a:xfrm>
            <a:off x="435952" y="985054"/>
            <a:ext cx="2200274" cy="2200274"/>
            <a:chOff x="361521" y="1133907"/>
            <a:chExt cx="2200274" cy="2200274"/>
          </a:xfrm>
        </p:grpSpPr>
        <p:sp>
          <p:nvSpPr>
            <p:cNvPr id="8" name="Circle: Hollow 7">
              <a:extLst>
                <a:ext uri="{FF2B5EF4-FFF2-40B4-BE49-F238E27FC236}">
                  <a16:creationId xmlns:a16="http://schemas.microsoft.com/office/drawing/2014/main" id="{4D59CEEC-1041-E9A9-C581-2C6D6263C17D}"/>
                </a:ext>
                <a:ext uri="{C183D7F6-B498-43B3-948B-1728B52AA6E4}">
                  <adec:decorative xmlns:adec="http://schemas.microsoft.com/office/drawing/2017/decorative" val="1"/>
                </a:ext>
              </a:extLst>
            </p:cNvPr>
            <p:cNvSpPr/>
            <p:nvPr/>
          </p:nvSpPr>
          <p:spPr bwMode="auto">
            <a:xfrm>
              <a:off x="361521" y="1133907"/>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9" name="Picture 8">
              <a:extLst>
                <a:ext uri="{FF2B5EF4-FFF2-40B4-BE49-F238E27FC236}">
                  <a16:creationId xmlns:a16="http://schemas.microsoft.com/office/drawing/2014/main" id="{FAD7D943-792C-0EF2-CC62-C0DFA517153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7257" y="1319643"/>
              <a:ext cx="1828800" cy="1828800"/>
            </a:xfrm>
            <a:prstGeom prst="rect">
              <a:avLst/>
            </a:prstGeom>
          </p:spPr>
        </p:pic>
      </p:grpSp>
      <p:sp>
        <p:nvSpPr>
          <p:cNvPr id="11" name="Rectangle 10">
            <a:extLst>
              <a:ext uri="{FF2B5EF4-FFF2-40B4-BE49-F238E27FC236}">
                <a16:creationId xmlns:a16="http://schemas.microsoft.com/office/drawing/2014/main" id="{9BD1534C-646A-6005-3282-D0BB80383DD5}"/>
              </a:ext>
            </a:extLst>
          </p:cNvPr>
          <p:cNvSpPr txBox="1">
            <a:spLocks noChangeArrowheads="1"/>
          </p:cNvSpPr>
          <p:nvPr/>
        </p:nvSpPr>
        <p:spPr bwMode="auto">
          <a:xfrm>
            <a:off x="3250162" y="1300176"/>
            <a:ext cx="8637038" cy="335511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0" indent="0" eaLnBrk="0" hangingPunct="0">
              <a:lnSpc>
                <a:spcPct val="90000"/>
              </a:lnSpc>
              <a:spcBef>
                <a:spcPts val="1800"/>
              </a:spcBef>
              <a:buSzPct val="100000"/>
              <a:buNone/>
              <a:defRPr/>
            </a:pPr>
            <a:r>
              <a:rPr lang="en-US" b="1" kern="1200">
                <a:solidFill>
                  <a:srgbClr val="C00000"/>
                </a:solidFill>
                <a:latin typeface="Arial" panose="020B0604020202020204" pitchFamily="34" charset="0"/>
                <a:cs typeface="Arial" panose="020B0604020202020204" pitchFamily="34" charset="0"/>
              </a:rPr>
              <a:t>What is it?</a:t>
            </a:r>
          </a:p>
          <a:p>
            <a:pPr marL="742950" lvl="2" indent="-3429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Sound that makes you feel better when you hear it</a:t>
            </a:r>
          </a:p>
          <a:p>
            <a:pPr marL="0" lvl="1" indent="0" eaLnBrk="0" hangingPunct="0">
              <a:lnSpc>
                <a:spcPct val="90000"/>
              </a:lnSpc>
              <a:spcBef>
                <a:spcPts val="1800"/>
              </a:spcBef>
              <a:buSzPct val="100000"/>
              <a:buNone/>
              <a:defRPr/>
            </a:pPr>
            <a:r>
              <a:rPr lang="en-US" b="1" kern="1200">
                <a:solidFill>
                  <a:srgbClr val="C00000"/>
                </a:solidFill>
                <a:latin typeface="Arial" panose="020B0604020202020204" pitchFamily="34" charset="0"/>
                <a:ea typeface="+mn-ea"/>
                <a:cs typeface="Arial" panose="020B0604020202020204" pitchFamily="34" charset="0"/>
              </a:rPr>
              <a:t>How can it help?</a:t>
            </a:r>
          </a:p>
          <a:p>
            <a:pPr marL="742950" lvl="2" indent="-3429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By helping you feel more calm, relaxed, and comfortable</a:t>
            </a:r>
          </a:p>
          <a:p>
            <a:pPr marL="0" lvl="1" indent="0" eaLnBrk="0" hangingPunct="0">
              <a:lnSpc>
                <a:spcPct val="90000"/>
              </a:lnSpc>
              <a:spcBef>
                <a:spcPts val="1800"/>
              </a:spcBef>
              <a:buSzPct val="100000"/>
              <a:buNone/>
              <a:defRPr/>
            </a:pPr>
            <a:r>
              <a:rPr lang="en-US" b="1" kern="1200">
                <a:solidFill>
                  <a:srgbClr val="C00000"/>
                </a:solidFill>
                <a:latin typeface="Arial" panose="020B0604020202020204" pitchFamily="34" charset="0"/>
                <a:ea typeface="+mn-ea"/>
                <a:cs typeface="Arial" panose="020B0604020202020204" pitchFamily="34" charset="0"/>
              </a:rPr>
              <a:t>When can it help?</a:t>
            </a:r>
          </a:p>
          <a:p>
            <a:pPr marL="742950" lvl="2" indent="-3429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Anytime</a:t>
            </a:r>
          </a:p>
        </p:txBody>
      </p:sp>
    </p:spTree>
    <p:extLst>
      <p:ext uri="{BB962C8B-B14F-4D97-AF65-F5344CB8AC3E}">
        <p14:creationId xmlns:p14="http://schemas.microsoft.com/office/powerpoint/2010/main" val="67731589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767A15-8DA1-2D2F-BAEE-2697660EC518}"/>
              </a:ext>
            </a:extLst>
          </p:cNvPr>
          <p:cNvSpPr txBox="1">
            <a:spLocks noGrp="1"/>
          </p:cNvSpPr>
          <p:nvPr>
            <p:ph type="title" idx="4294967295"/>
          </p:nvPr>
        </p:nvSpPr>
        <p:spPr>
          <a:xfrm>
            <a:off x="0" y="1"/>
            <a:ext cx="12192000" cy="11374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Soothing Sound: Examples</a:t>
            </a:r>
          </a:p>
        </p:txBody>
      </p:sp>
      <p:grpSp>
        <p:nvGrpSpPr>
          <p:cNvPr id="7" name="!!soothingLogo">
            <a:extLst>
              <a:ext uri="{FF2B5EF4-FFF2-40B4-BE49-F238E27FC236}">
                <a16:creationId xmlns:a16="http://schemas.microsoft.com/office/drawing/2014/main" id="{54AE16F5-8F34-DE75-C491-13C7C46BD292}"/>
              </a:ext>
              <a:ext uri="{C183D7F6-B498-43B3-948B-1728B52AA6E4}">
                <adec:decorative xmlns:adec="http://schemas.microsoft.com/office/drawing/2017/decorative" val="1"/>
              </a:ext>
            </a:extLst>
          </p:cNvPr>
          <p:cNvGrpSpPr/>
          <p:nvPr/>
        </p:nvGrpSpPr>
        <p:grpSpPr>
          <a:xfrm>
            <a:off x="435952" y="985054"/>
            <a:ext cx="2200274" cy="2200274"/>
            <a:chOff x="361521" y="1133907"/>
            <a:chExt cx="2200274" cy="2200274"/>
          </a:xfrm>
        </p:grpSpPr>
        <p:sp>
          <p:nvSpPr>
            <p:cNvPr id="8" name="Circle: Hollow 7">
              <a:extLst>
                <a:ext uri="{FF2B5EF4-FFF2-40B4-BE49-F238E27FC236}">
                  <a16:creationId xmlns:a16="http://schemas.microsoft.com/office/drawing/2014/main" id="{26CAE0EE-40E7-8BFB-7143-517B966944D2}"/>
                </a:ext>
                <a:ext uri="{C183D7F6-B498-43B3-948B-1728B52AA6E4}">
                  <adec:decorative xmlns:adec="http://schemas.microsoft.com/office/drawing/2017/decorative" val="1"/>
                </a:ext>
              </a:extLst>
            </p:cNvPr>
            <p:cNvSpPr/>
            <p:nvPr/>
          </p:nvSpPr>
          <p:spPr bwMode="auto">
            <a:xfrm>
              <a:off x="361521" y="1133907"/>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9" name="Picture 8">
              <a:extLst>
                <a:ext uri="{FF2B5EF4-FFF2-40B4-BE49-F238E27FC236}">
                  <a16:creationId xmlns:a16="http://schemas.microsoft.com/office/drawing/2014/main" id="{4ABA769F-FBDD-21FB-5977-B7C4D9621CA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7257" y="1319643"/>
              <a:ext cx="1828800" cy="1828800"/>
            </a:xfrm>
            <a:prstGeom prst="rect">
              <a:avLst/>
            </a:prstGeom>
          </p:spPr>
        </p:pic>
      </p:grpSp>
      <p:sp>
        <p:nvSpPr>
          <p:cNvPr id="3" name="Rectangle 2">
            <a:extLst>
              <a:ext uri="{FF2B5EF4-FFF2-40B4-BE49-F238E27FC236}">
                <a16:creationId xmlns:a16="http://schemas.microsoft.com/office/drawing/2014/main" id="{42738B77-ED27-1343-A420-B8378F9197E0}"/>
              </a:ext>
              <a:ext uri="{C183D7F6-B498-43B3-948B-1728B52AA6E4}">
                <adec:decorative xmlns:adec="http://schemas.microsoft.com/office/drawing/2017/decorative" val="1"/>
              </a:ext>
            </a:extLst>
          </p:cNvPr>
          <p:cNvSpPr/>
          <p:nvPr/>
        </p:nvSpPr>
        <p:spPr bwMode="auto">
          <a:xfrm>
            <a:off x="3169226" y="1140919"/>
            <a:ext cx="2743200" cy="459282"/>
          </a:xfrm>
          <a:prstGeom prst="rect">
            <a:avLst/>
          </a:prstGeom>
          <a:solidFill>
            <a:srgbClr val="003F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10" name="TextBox 9">
            <a:extLst>
              <a:ext uri="{FF2B5EF4-FFF2-40B4-BE49-F238E27FC236}">
                <a16:creationId xmlns:a16="http://schemas.microsoft.com/office/drawing/2014/main" id="{EE60BF37-4F86-2D44-F6A6-982541E2883C}"/>
              </a:ext>
            </a:extLst>
          </p:cNvPr>
          <p:cNvSpPr txBox="1"/>
          <p:nvPr/>
        </p:nvSpPr>
        <p:spPr>
          <a:xfrm>
            <a:off x="3169226" y="1175553"/>
            <a:ext cx="2743200" cy="384721"/>
          </a:xfrm>
          <a:prstGeom prst="rect">
            <a:avLst/>
          </a:prstGeom>
          <a:noFill/>
        </p:spPr>
        <p:txBody>
          <a:bodyPr wrap="square" rtlCol="0">
            <a:spAutoFit/>
          </a:bodyPr>
          <a:lstStyle/>
          <a:p>
            <a:pPr algn="ctr"/>
            <a:r>
              <a:rPr lang="en-US" sz="1900" b="1">
                <a:latin typeface="Arial" panose="020B0604020202020204" pitchFamily="34" charset="0"/>
                <a:cs typeface="Arial" panose="020B0604020202020204" pitchFamily="34" charset="0"/>
              </a:rPr>
              <a:t>Environmental Sound</a:t>
            </a:r>
          </a:p>
        </p:txBody>
      </p:sp>
      <p:sp>
        <p:nvSpPr>
          <p:cNvPr id="13" name="Rectangle 3">
            <a:extLst>
              <a:ext uri="{FF2B5EF4-FFF2-40B4-BE49-F238E27FC236}">
                <a16:creationId xmlns:a16="http://schemas.microsoft.com/office/drawing/2014/main" id="{5A807CB1-596E-0B00-C762-F283DE351E9B}"/>
              </a:ext>
            </a:extLst>
          </p:cNvPr>
          <p:cNvSpPr txBox="1">
            <a:spLocks noChangeArrowheads="1"/>
          </p:cNvSpPr>
          <p:nvPr/>
        </p:nvSpPr>
        <p:spPr>
          <a:xfrm>
            <a:off x="3169226" y="1723163"/>
            <a:ext cx="2743115" cy="3461901"/>
          </a:xfrm>
          <a:prstGeom prst="rect">
            <a:avLst/>
          </a:prstGeom>
        </p:spPr>
        <p:txBody>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Ocean waves</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Wind chimes</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Insect sounds</a:t>
            </a:r>
            <a:endParaRPr lang="en-US" sz="1900">
              <a:latin typeface="Arial" panose="020B0604020202020204" pitchFamily="34" charset="0"/>
              <a:cs typeface="Arial" panose="020B0604020202020204" pitchFamily="34" charset="0"/>
            </a:endParaRPr>
          </a:p>
          <a:p>
            <a:pPr marL="228600" indent="-228600" eaLnBrk="0" hangingPunct="0">
              <a:lnSpc>
                <a:spcPct val="90000"/>
              </a:lnSpc>
              <a:spcBef>
                <a:spcPts val="1200"/>
              </a:spcBef>
              <a:buSzPct val="100000"/>
              <a:buFont typeface="Arial" panose="020B0604020202020204" pitchFamily="34" charset="0"/>
              <a:buChar char="•"/>
              <a:defRPr/>
            </a:pPr>
            <a:r>
              <a:rPr lang="en-US" sz="1900" b="1" kern="1200">
                <a:solidFill>
                  <a:srgbClr val="C00000"/>
                </a:solidFill>
                <a:latin typeface="Arial" panose="020B0604020202020204" pitchFamily="34" charset="0"/>
                <a:cs typeface="Arial" panose="020B0604020202020204" pitchFamily="34" charset="0"/>
              </a:rPr>
              <a:t>Any </a:t>
            </a:r>
            <a:r>
              <a:rPr lang="en-US" sz="1900" kern="1200">
                <a:latin typeface="Arial" panose="020B0604020202020204" pitchFamily="34" charset="0"/>
                <a:cs typeface="Arial" panose="020B0604020202020204" pitchFamily="34" charset="0"/>
              </a:rPr>
              <a:t>environmental</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sound that is soothing to you</a:t>
            </a:r>
          </a:p>
        </p:txBody>
      </p:sp>
      <p:sp>
        <p:nvSpPr>
          <p:cNvPr id="5" name="Rectangle 4">
            <a:extLst>
              <a:ext uri="{FF2B5EF4-FFF2-40B4-BE49-F238E27FC236}">
                <a16:creationId xmlns:a16="http://schemas.microsoft.com/office/drawing/2014/main" id="{B839E258-7C01-796A-2112-9F052A130E39}"/>
              </a:ext>
              <a:ext uri="{C183D7F6-B498-43B3-948B-1728B52AA6E4}">
                <adec:decorative xmlns:adec="http://schemas.microsoft.com/office/drawing/2017/decorative" val="1"/>
              </a:ext>
            </a:extLst>
          </p:cNvPr>
          <p:cNvSpPr/>
          <p:nvPr/>
        </p:nvSpPr>
        <p:spPr bwMode="auto">
          <a:xfrm>
            <a:off x="6002480" y="1137454"/>
            <a:ext cx="2743200" cy="459282"/>
          </a:xfrm>
          <a:prstGeom prst="rect">
            <a:avLst/>
          </a:prstGeom>
          <a:solidFill>
            <a:srgbClr val="003F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11" name="TextBox 10">
            <a:extLst>
              <a:ext uri="{FF2B5EF4-FFF2-40B4-BE49-F238E27FC236}">
                <a16:creationId xmlns:a16="http://schemas.microsoft.com/office/drawing/2014/main" id="{8514D589-28E8-EAE5-F4C1-F12801F6B6CB}"/>
              </a:ext>
            </a:extLst>
          </p:cNvPr>
          <p:cNvSpPr txBox="1"/>
          <p:nvPr/>
        </p:nvSpPr>
        <p:spPr>
          <a:xfrm>
            <a:off x="6002482" y="1182479"/>
            <a:ext cx="2743200" cy="384721"/>
          </a:xfrm>
          <a:prstGeom prst="rect">
            <a:avLst/>
          </a:prstGeom>
          <a:noFill/>
        </p:spPr>
        <p:txBody>
          <a:bodyPr wrap="square" rtlCol="0">
            <a:spAutoFit/>
          </a:bodyPr>
          <a:lstStyle/>
          <a:p>
            <a:pPr algn="ctr"/>
            <a:r>
              <a:rPr lang="en-US" sz="1900" b="1">
                <a:latin typeface="Arial" panose="020B0604020202020204" pitchFamily="34" charset="0"/>
                <a:cs typeface="Arial" panose="020B0604020202020204" pitchFamily="34" charset="0"/>
              </a:rPr>
              <a:t>Music</a:t>
            </a:r>
          </a:p>
        </p:txBody>
      </p:sp>
      <p:sp>
        <p:nvSpPr>
          <p:cNvPr id="15" name="Rectangle 3">
            <a:extLst>
              <a:ext uri="{FF2B5EF4-FFF2-40B4-BE49-F238E27FC236}">
                <a16:creationId xmlns:a16="http://schemas.microsoft.com/office/drawing/2014/main" id="{366872EE-01C0-FC87-B9CA-1735AB377AFB}"/>
              </a:ext>
            </a:extLst>
          </p:cNvPr>
          <p:cNvSpPr txBox="1">
            <a:spLocks noChangeArrowheads="1"/>
          </p:cNvSpPr>
          <p:nvPr/>
        </p:nvSpPr>
        <p:spPr>
          <a:xfrm>
            <a:off x="6002481" y="1719698"/>
            <a:ext cx="2743114" cy="2324042"/>
          </a:xfrm>
          <a:prstGeom prst="rect">
            <a:avLst/>
          </a:prstGeom>
        </p:spPr>
        <p:txBody>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Classical </a:t>
            </a:r>
            <a:r>
              <a:rPr lang="en-US" sz="1900">
                <a:latin typeface="Arial" panose="020B0604020202020204" pitchFamily="34" charset="0"/>
                <a:cs typeface="Arial" panose="020B0604020202020204" pitchFamily="34" charset="0"/>
              </a:rPr>
              <a:t>m</a:t>
            </a:r>
            <a:r>
              <a:rPr lang="en-US" sz="1900" kern="1200">
                <a:latin typeface="Arial" panose="020B0604020202020204" pitchFamily="34" charset="0"/>
                <a:cs typeface="Arial" panose="020B0604020202020204" pitchFamily="34" charset="0"/>
              </a:rPr>
              <a:t>usic</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New </a:t>
            </a:r>
            <a:r>
              <a:rPr lang="en-US" sz="1900">
                <a:latin typeface="Arial" panose="020B0604020202020204" pitchFamily="34" charset="0"/>
                <a:cs typeface="Arial" panose="020B0604020202020204" pitchFamily="34" charset="0"/>
              </a:rPr>
              <a:t>A</a:t>
            </a:r>
            <a:r>
              <a:rPr lang="en-US" sz="1900" kern="1200">
                <a:latin typeface="Arial" panose="020B0604020202020204" pitchFamily="34" charset="0"/>
                <a:cs typeface="Arial" panose="020B0604020202020204" pitchFamily="34" charset="0"/>
              </a:rPr>
              <a:t>ge music</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Relaxation music</a:t>
            </a:r>
          </a:p>
          <a:p>
            <a:pPr marL="228600" indent="-228600" eaLnBrk="0" hangingPunct="0">
              <a:lnSpc>
                <a:spcPct val="90000"/>
              </a:lnSpc>
              <a:spcBef>
                <a:spcPts val="1200"/>
              </a:spcBef>
              <a:buSzPct val="100000"/>
              <a:buFont typeface="Arial" panose="020B0604020202020204" pitchFamily="34" charset="0"/>
              <a:buChar char="•"/>
              <a:defRPr/>
            </a:pPr>
            <a:r>
              <a:rPr lang="en-US" sz="1900">
                <a:latin typeface="Arial" panose="020B0604020202020204" pitchFamily="34" charset="0"/>
                <a:cs typeface="Arial" panose="020B0604020202020204" pitchFamily="34" charset="0"/>
              </a:rPr>
              <a:t>Slow tempo music</a:t>
            </a:r>
          </a:p>
          <a:p>
            <a:pPr marL="228600" indent="-228600" eaLnBrk="0" hangingPunct="0">
              <a:lnSpc>
                <a:spcPct val="90000"/>
              </a:lnSpc>
              <a:spcBef>
                <a:spcPts val="1200"/>
              </a:spcBef>
              <a:buSzPct val="100000"/>
              <a:buFont typeface="Arial" panose="020B0604020202020204" pitchFamily="34" charset="0"/>
              <a:buChar char="•"/>
              <a:defRPr/>
            </a:pPr>
            <a:r>
              <a:rPr lang="en-US" sz="1900" b="1" kern="1200">
                <a:solidFill>
                  <a:srgbClr val="C00000"/>
                </a:solidFill>
                <a:latin typeface="Arial" panose="020B0604020202020204" pitchFamily="34" charset="0"/>
                <a:cs typeface="Arial" panose="020B0604020202020204" pitchFamily="34" charset="0"/>
              </a:rPr>
              <a:t>Any </a:t>
            </a:r>
            <a:r>
              <a:rPr lang="en-US" sz="1900" kern="1200">
                <a:latin typeface="Arial" panose="020B0604020202020204" pitchFamily="34" charset="0"/>
                <a:cs typeface="Arial" panose="020B0604020202020204" pitchFamily="34" charset="0"/>
              </a:rPr>
              <a:t>music</a:t>
            </a:r>
            <a:r>
              <a:rPr lang="en-US" sz="1900">
                <a:latin typeface="Arial" panose="020B0604020202020204" pitchFamily="34" charset="0"/>
                <a:cs typeface="Arial" panose="020B0604020202020204" pitchFamily="34" charset="0"/>
              </a:rPr>
              <a:t> </a:t>
            </a:r>
            <a:r>
              <a:rPr lang="en-US" sz="1900" kern="1200">
                <a:latin typeface="Arial" panose="020B0604020202020204" pitchFamily="34" charset="0"/>
                <a:cs typeface="Arial" panose="020B0604020202020204" pitchFamily="34" charset="0"/>
              </a:rPr>
              <a:t>that is</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soothing to you</a:t>
            </a:r>
          </a:p>
        </p:txBody>
      </p:sp>
      <p:sp>
        <p:nvSpPr>
          <p:cNvPr id="6" name="Rectangle 5">
            <a:extLst>
              <a:ext uri="{FF2B5EF4-FFF2-40B4-BE49-F238E27FC236}">
                <a16:creationId xmlns:a16="http://schemas.microsoft.com/office/drawing/2014/main" id="{46DC0557-7EF3-FF59-43F1-95949FA2D959}"/>
              </a:ext>
              <a:ext uri="{C183D7F6-B498-43B3-948B-1728B52AA6E4}">
                <adec:decorative xmlns:adec="http://schemas.microsoft.com/office/drawing/2017/decorative" val="1"/>
              </a:ext>
            </a:extLst>
          </p:cNvPr>
          <p:cNvSpPr/>
          <p:nvPr/>
        </p:nvSpPr>
        <p:spPr bwMode="auto">
          <a:xfrm>
            <a:off x="8846128" y="1144380"/>
            <a:ext cx="2743200" cy="459282"/>
          </a:xfrm>
          <a:prstGeom prst="rect">
            <a:avLst/>
          </a:prstGeom>
          <a:solidFill>
            <a:srgbClr val="003F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12" name="TextBox 11">
            <a:extLst>
              <a:ext uri="{FF2B5EF4-FFF2-40B4-BE49-F238E27FC236}">
                <a16:creationId xmlns:a16="http://schemas.microsoft.com/office/drawing/2014/main" id="{E9973A15-7D4E-EFB2-A804-9F08B37C17C3}"/>
              </a:ext>
            </a:extLst>
          </p:cNvPr>
          <p:cNvSpPr txBox="1"/>
          <p:nvPr/>
        </p:nvSpPr>
        <p:spPr>
          <a:xfrm>
            <a:off x="8846130" y="1179014"/>
            <a:ext cx="2743200" cy="384721"/>
          </a:xfrm>
          <a:prstGeom prst="rect">
            <a:avLst/>
          </a:prstGeom>
          <a:noFill/>
        </p:spPr>
        <p:txBody>
          <a:bodyPr wrap="square" rtlCol="0">
            <a:spAutoFit/>
          </a:bodyPr>
          <a:lstStyle/>
          <a:p>
            <a:pPr algn="ctr"/>
            <a:r>
              <a:rPr lang="en-US" sz="1900" b="1">
                <a:latin typeface="Arial" panose="020B0604020202020204" pitchFamily="34" charset="0"/>
                <a:cs typeface="Arial" panose="020B0604020202020204" pitchFamily="34" charset="0"/>
              </a:rPr>
              <a:t>Speech</a:t>
            </a:r>
          </a:p>
        </p:txBody>
      </p:sp>
      <p:sp>
        <p:nvSpPr>
          <p:cNvPr id="16" name="Rectangle 3">
            <a:extLst>
              <a:ext uri="{FF2B5EF4-FFF2-40B4-BE49-F238E27FC236}">
                <a16:creationId xmlns:a16="http://schemas.microsoft.com/office/drawing/2014/main" id="{E4573457-EAC4-32DD-E6EA-E1C99091A891}"/>
              </a:ext>
            </a:extLst>
          </p:cNvPr>
          <p:cNvSpPr txBox="1">
            <a:spLocks noChangeArrowheads="1"/>
          </p:cNvSpPr>
          <p:nvPr/>
        </p:nvSpPr>
        <p:spPr>
          <a:xfrm>
            <a:off x="8846128" y="1716233"/>
            <a:ext cx="2724184" cy="2582040"/>
          </a:xfrm>
          <a:prstGeom prst="rect">
            <a:avLst/>
          </a:prstGeom>
        </p:spPr>
        <p:txBody>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Guided</a:t>
            </a:r>
            <a:r>
              <a:rPr lang="en-US" sz="1900">
                <a:latin typeface="Arial" panose="020B0604020202020204" pitchFamily="34" charset="0"/>
                <a:cs typeface="Arial" panose="020B0604020202020204" pitchFamily="34" charset="0"/>
              </a:rPr>
              <a:t> </a:t>
            </a:r>
            <a:r>
              <a:rPr lang="en-US" sz="1900" kern="1200">
                <a:latin typeface="Arial" panose="020B0604020202020204" pitchFamily="34" charset="0"/>
                <a:cs typeface="Arial" panose="020B0604020202020204" pitchFamily="34" charset="0"/>
              </a:rPr>
              <a:t>relaxation exercises (</a:t>
            </a:r>
            <a:r>
              <a:rPr lang="en-US" sz="1900">
                <a:latin typeface="Arial" panose="020B0604020202020204" pitchFamily="34" charset="0"/>
                <a:cs typeface="Arial" panose="020B0604020202020204" pitchFamily="34" charset="0"/>
              </a:rPr>
              <a:t>i</a:t>
            </a:r>
            <a:r>
              <a:rPr lang="en-US" sz="1900" kern="1200">
                <a:latin typeface="Arial" panose="020B0604020202020204" pitchFamily="34" charset="0"/>
                <a:cs typeface="Arial" panose="020B0604020202020204" pitchFamily="34" charset="0"/>
              </a:rPr>
              <a:t>magery, deep </a:t>
            </a:r>
            <a:r>
              <a:rPr lang="en-US" sz="1900">
                <a:latin typeface="Arial" panose="020B0604020202020204" pitchFamily="34" charset="0"/>
                <a:cs typeface="Arial" panose="020B0604020202020204" pitchFamily="34" charset="0"/>
              </a:rPr>
              <a:t>b</a:t>
            </a:r>
            <a:r>
              <a:rPr lang="en-US" sz="1900" kern="1200">
                <a:latin typeface="Arial" panose="020B0604020202020204" pitchFamily="34" charset="0"/>
                <a:cs typeface="Arial" panose="020B0604020202020204" pitchFamily="34" charset="0"/>
              </a:rPr>
              <a:t>reathing, etc.)</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Guided</a:t>
            </a:r>
            <a:r>
              <a:rPr lang="en-US" sz="1900">
                <a:latin typeface="Arial" panose="020B0604020202020204" pitchFamily="34" charset="0"/>
                <a:cs typeface="Arial" panose="020B0604020202020204" pitchFamily="34" charset="0"/>
              </a:rPr>
              <a:t> medit</a:t>
            </a:r>
            <a:r>
              <a:rPr lang="en-US" sz="1900" kern="1200">
                <a:latin typeface="Arial" panose="020B0604020202020204" pitchFamily="34" charset="0"/>
                <a:cs typeface="Arial" panose="020B0604020202020204" pitchFamily="34" charset="0"/>
              </a:rPr>
              <a:t>ation exercises</a:t>
            </a:r>
            <a:endParaRPr lang="en-US" sz="1900">
              <a:latin typeface="Arial" panose="020B0604020202020204" pitchFamily="34" charset="0"/>
              <a:cs typeface="Arial" panose="020B0604020202020204" pitchFamily="34" charset="0"/>
            </a:endParaRPr>
          </a:p>
          <a:p>
            <a:pPr marL="228600" indent="-228600" eaLnBrk="0" hangingPunct="0">
              <a:lnSpc>
                <a:spcPct val="90000"/>
              </a:lnSpc>
              <a:spcBef>
                <a:spcPts val="1200"/>
              </a:spcBef>
              <a:buSzPct val="100000"/>
              <a:buFont typeface="Arial" panose="020B0604020202020204" pitchFamily="34" charset="0"/>
              <a:buChar char="•"/>
              <a:defRPr/>
            </a:pPr>
            <a:r>
              <a:rPr lang="en-US" sz="1900" b="1" kern="1200">
                <a:solidFill>
                  <a:srgbClr val="C00000"/>
                </a:solidFill>
                <a:latin typeface="Arial" panose="020B0604020202020204" pitchFamily="34" charset="0"/>
                <a:cs typeface="Arial" panose="020B0604020202020204" pitchFamily="34" charset="0"/>
              </a:rPr>
              <a:t>Any </a:t>
            </a:r>
            <a:r>
              <a:rPr lang="en-US" sz="1900" kern="1200">
                <a:latin typeface="Arial" panose="020B0604020202020204" pitchFamily="34" charset="0"/>
                <a:cs typeface="Arial" panose="020B0604020202020204" pitchFamily="34" charset="0"/>
              </a:rPr>
              <a:t>speech that is</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soothing to you</a:t>
            </a:r>
          </a:p>
        </p:txBody>
      </p:sp>
      <p:sp>
        <p:nvSpPr>
          <p:cNvPr id="2" name="TextBox 1">
            <a:extLst>
              <a:ext uri="{FF2B5EF4-FFF2-40B4-BE49-F238E27FC236}">
                <a16:creationId xmlns:a16="http://schemas.microsoft.com/office/drawing/2014/main" id="{F8C711FE-892C-A310-E93A-6AB9F5ABE574}"/>
              </a:ext>
            </a:extLst>
          </p:cNvPr>
          <p:cNvSpPr txBox="1"/>
          <p:nvPr/>
        </p:nvSpPr>
        <p:spPr>
          <a:xfrm>
            <a:off x="4540783" y="4298273"/>
            <a:ext cx="5143987" cy="384721"/>
          </a:xfrm>
          <a:prstGeom prst="rect">
            <a:avLst/>
          </a:prstGeom>
          <a:noFill/>
        </p:spPr>
        <p:txBody>
          <a:bodyPr wrap="square" rtlCol="0">
            <a:spAutoFit/>
          </a:bodyPr>
          <a:lstStyle/>
          <a:p>
            <a:pPr algn="ctr"/>
            <a:r>
              <a:rPr lang="en-US" sz="1900" b="1">
                <a:solidFill>
                  <a:srgbClr val="C00000"/>
                </a:solidFill>
                <a:latin typeface="+mj-lt"/>
              </a:rPr>
              <a:t>Any of these could be live or recorded. </a:t>
            </a:r>
          </a:p>
        </p:txBody>
      </p:sp>
    </p:spTree>
    <p:extLst>
      <p:ext uri="{BB962C8B-B14F-4D97-AF65-F5344CB8AC3E}">
        <p14:creationId xmlns:p14="http://schemas.microsoft.com/office/powerpoint/2010/main" val="234281882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42F6D7-2515-7FC9-C3C2-43655E2121D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F0AF57F-C6CD-3432-3213-0793D83D52E8}"/>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Soothing Sound Activity</a:t>
            </a:r>
          </a:p>
        </p:txBody>
      </p:sp>
      <p:pic>
        <p:nvPicPr>
          <p:cNvPr id="10" name="Picture 5">
            <a:extLst>
              <a:ext uri="{FF2B5EF4-FFF2-40B4-BE49-F238E27FC236}">
                <a16:creationId xmlns:a16="http://schemas.microsoft.com/office/drawing/2014/main" id="{B62FFF4C-099B-62A3-3E84-B5B4118B8A67}"/>
              </a:ext>
              <a:ext uri="{C183D7F6-B498-43B3-948B-1728B52AA6E4}">
                <adec:decorative xmlns:adec="http://schemas.microsoft.com/office/drawing/2017/decorative" val="1"/>
              </a:ext>
            </a:extLst>
          </p:cNvPr>
          <p:cNvPicPr>
            <a:picLocks noChangeAspect="1" noChangeArrowheads="1"/>
          </p:cNvPicPr>
          <p:nvPr/>
        </p:nvPicPr>
        <p:blipFill>
          <a:blip r:embed="rId4" cstate="print"/>
          <a:srcRect/>
          <a:stretch>
            <a:fillRect/>
          </a:stretch>
        </p:blipFill>
        <p:spPr bwMode="auto">
          <a:xfrm>
            <a:off x="6443076" y="156686"/>
            <a:ext cx="876347" cy="1077993"/>
          </a:xfrm>
          <a:prstGeom prst="rect">
            <a:avLst/>
          </a:prstGeom>
          <a:noFill/>
          <a:ln w="9525">
            <a:noFill/>
            <a:miter lim="800000"/>
            <a:headEnd/>
            <a:tailEnd/>
          </a:ln>
        </p:spPr>
      </p:pic>
      <p:sp>
        <p:nvSpPr>
          <p:cNvPr id="25604" name="Rectangle 5"/>
          <p:cNvSpPr>
            <a:spLocks noChangeArrowheads="1"/>
          </p:cNvSpPr>
          <p:nvPr/>
        </p:nvSpPr>
        <p:spPr bwMode="auto">
          <a:xfrm>
            <a:off x="7526737" y="408406"/>
            <a:ext cx="1732686" cy="452191"/>
          </a:xfrm>
          <a:prstGeom prst="rect">
            <a:avLst/>
          </a:prstGeom>
          <a:noFill/>
          <a:ln w="9525">
            <a:noFill/>
            <a:miter lim="800000"/>
            <a:headEnd/>
            <a:tailEnd/>
          </a:ln>
        </p:spPr>
        <p:txBody>
          <a:bodyPr wrap="none" lIns="82058" tIns="41029" rIns="82058" bIns="41029">
            <a:spAutoFit/>
          </a:bodyPr>
          <a:lstStyle/>
          <a:p>
            <a:pPr defTabSz="820738"/>
            <a:r>
              <a:rPr lang="en-US" sz="2400" b="1" i="1">
                <a:solidFill>
                  <a:srgbClr val="C00000"/>
                </a:solidFill>
                <a:latin typeface="Arial" charset="0"/>
              </a:rPr>
              <a:t>Let’s try it!</a:t>
            </a:r>
            <a:endParaRPr lang="en-US" sz="2400" b="1" i="1">
              <a:solidFill>
                <a:srgbClr val="C00000"/>
              </a:solidFill>
              <a:latin typeface="Arial" charset="0"/>
              <a:ea typeface="ＭＳ Ｐゴシック" pitchFamily="28" charset="-128"/>
            </a:endParaRPr>
          </a:p>
        </p:txBody>
      </p:sp>
      <p:grpSp>
        <p:nvGrpSpPr>
          <p:cNvPr id="14" name="!!soothingLogo">
            <a:extLst>
              <a:ext uri="{FF2B5EF4-FFF2-40B4-BE49-F238E27FC236}">
                <a16:creationId xmlns:a16="http://schemas.microsoft.com/office/drawing/2014/main" id="{753173E3-9B9B-86D2-EF7B-C752285E2343}"/>
              </a:ext>
              <a:ext uri="{C183D7F6-B498-43B3-948B-1728B52AA6E4}">
                <adec:decorative xmlns:adec="http://schemas.microsoft.com/office/drawing/2017/decorative" val="1"/>
              </a:ext>
            </a:extLst>
          </p:cNvPr>
          <p:cNvGrpSpPr/>
          <p:nvPr/>
        </p:nvGrpSpPr>
        <p:grpSpPr>
          <a:xfrm>
            <a:off x="435952" y="985054"/>
            <a:ext cx="2200274" cy="2200274"/>
            <a:chOff x="361521" y="1133907"/>
            <a:chExt cx="2200274" cy="2200274"/>
          </a:xfrm>
        </p:grpSpPr>
        <p:sp>
          <p:nvSpPr>
            <p:cNvPr id="15" name="Circle: Hollow 14">
              <a:extLst>
                <a:ext uri="{FF2B5EF4-FFF2-40B4-BE49-F238E27FC236}">
                  <a16:creationId xmlns:a16="http://schemas.microsoft.com/office/drawing/2014/main" id="{8C48EB19-D241-E16F-6F32-EA45DE13BA38}"/>
                </a:ext>
              </a:extLst>
            </p:cNvPr>
            <p:cNvSpPr/>
            <p:nvPr/>
          </p:nvSpPr>
          <p:spPr bwMode="auto">
            <a:xfrm>
              <a:off x="361521" y="1133907"/>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16" name="Picture 15" descr="Text&#10;&#10;Description automatically generated">
              <a:extLst>
                <a:ext uri="{FF2B5EF4-FFF2-40B4-BE49-F238E27FC236}">
                  <a16:creationId xmlns:a16="http://schemas.microsoft.com/office/drawing/2014/main" id="{86ED2C5C-4880-BCF6-E1F7-90A47BE4A577}"/>
                </a:ext>
              </a:extLst>
            </p:cNvPr>
            <p:cNvPicPr>
              <a:picLocks noChangeAspect="1"/>
            </p:cNvPicPr>
            <p:nvPr/>
          </p:nvPicPr>
          <p:blipFill>
            <a:blip r:embed="rId5"/>
            <a:stretch>
              <a:fillRect/>
            </a:stretch>
          </p:blipFill>
          <p:spPr>
            <a:xfrm>
              <a:off x="547257" y="1319643"/>
              <a:ext cx="1828800" cy="1828800"/>
            </a:xfrm>
            <a:prstGeom prst="rect">
              <a:avLst/>
            </a:prstGeom>
          </p:spPr>
        </p:pic>
      </p:grpSp>
      <p:sp>
        <p:nvSpPr>
          <p:cNvPr id="25606" name="Rectangle 3">
            <a:extLst>
              <a:ext uri="{FF2B5EF4-FFF2-40B4-BE49-F238E27FC236}">
                <a16:creationId xmlns:a16="http://schemas.microsoft.com/office/drawing/2014/main" id="{0CF5F3F1-7A44-4E1F-4292-3C5D88E186D8}"/>
              </a:ext>
            </a:extLst>
          </p:cNvPr>
          <p:cNvSpPr txBox="1">
            <a:spLocks noChangeArrowheads="1"/>
          </p:cNvSpPr>
          <p:nvPr/>
        </p:nvSpPr>
        <p:spPr bwMode="auto">
          <a:xfrm>
            <a:off x="2781012" y="2674315"/>
            <a:ext cx="1463040" cy="101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Not</a:t>
            </a:r>
          </a:p>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Soothing</a:t>
            </a:r>
          </a:p>
        </p:txBody>
      </p:sp>
      <p:sp>
        <p:nvSpPr>
          <p:cNvPr id="25607" name="Rectangle 3">
            <a:extLst>
              <a:ext uri="{FF2B5EF4-FFF2-40B4-BE49-F238E27FC236}">
                <a16:creationId xmlns:a16="http://schemas.microsoft.com/office/drawing/2014/main" id="{712F75EB-90CC-FC8E-D48B-228BEBB69649}"/>
              </a:ext>
            </a:extLst>
          </p:cNvPr>
          <p:cNvSpPr txBox="1">
            <a:spLocks noChangeArrowheads="1"/>
          </p:cNvSpPr>
          <p:nvPr/>
        </p:nvSpPr>
        <p:spPr bwMode="auto">
          <a:xfrm>
            <a:off x="4284020" y="2674321"/>
            <a:ext cx="1463040" cy="101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Slightly</a:t>
            </a:r>
          </a:p>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Soothing</a:t>
            </a:r>
          </a:p>
        </p:txBody>
      </p:sp>
      <p:sp>
        <p:nvSpPr>
          <p:cNvPr id="25608" name="Rectangle 3">
            <a:extLst>
              <a:ext uri="{FF2B5EF4-FFF2-40B4-BE49-F238E27FC236}">
                <a16:creationId xmlns:a16="http://schemas.microsoft.com/office/drawing/2014/main" id="{41673301-F7BD-7B19-41AC-C223CFFCE8D7}"/>
              </a:ext>
            </a:extLst>
          </p:cNvPr>
          <p:cNvSpPr txBox="1">
            <a:spLocks noChangeArrowheads="1"/>
          </p:cNvSpPr>
          <p:nvPr/>
        </p:nvSpPr>
        <p:spPr bwMode="auto">
          <a:xfrm>
            <a:off x="5787028" y="2681520"/>
            <a:ext cx="1463040" cy="101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Mildly</a:t>
            </a:r>
          </a:p>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Soothing</a:t>
            </a:r>
          </a:p>
        </p:txBody>
      </p:sp>
      <p:sp>
        <p:nvSpPr>
          <p:cNvPr id="25609" name="Rectangle 3">
            <a:extLst>
              <a:ext uri="{FF2B5EF4-FFF2-40B4-BE49-F238E27FC236}">
                <a16:creationId xmlns:a16="http://schemas.microsoft.com/office/drawing/2014/main" id="{26B92827-27E7-7FAD-3091-70437CF36F5A}"/>
              </a:ext>
            </a:extLst>
          </p:cNvPr>
          <p:cNvSpPr txBox="1">
            <a:spLocks noChangeArrowheads="1"/>
          </p:cNvSpPr>
          <p:nvPr/>
        </p:nvSpPr>
        <p:spPr bwMode="auto">
          <a:xfrm>
            <a:off x="7290036" y="2683018"/>
            <a:ext cx="1463040" cy="118894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Moderately</a:t>
            </a:r>
          </a:p>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Soothing</a:t>
            </a:r>
          </a:p>
        </p:txBody>
      </p:sp>
      <p:sp>
        <p:nvSpPr>
          <p:cNvPr id="25610" name="Rectangle 3">
            <a:extLst>
              <a:ext uri="{FF2B5EF4-FFF2-40B4-BE49-F238E27FC236}">
                <a16:creationId xmlns:a16="http://schemas.microsoft.com/office/drawing/2014/main" id="{2113F38A-60E2-314F-2A94-F93C7A5ED2F8}"/>
              </a:ext>
            </a:extLst>
          </p:cNvPr>
          <p:cNvSpPr txBox="1">
            <a:spLocks noChangeArrowheads="1"/>
          </p:cNvSpPr>
          <p:nvPr/>
        </p:nvSpPr>
        <p:spPr bwMode="auto">
          <a:xfrm>
            <a:off x="8793044" y="2674312"/>
            <a:ext cx="1463040" cy="101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Very</a:t>
            </a:r>
          </a:p>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Soothing</a:t>
            </a:r>
          </a:p>
        </p:txBody>
      </p:sp>
      <p:sp>
        <p:nvSpPr>
          <p:cNvPr id="1234992" name="Rectangle 3">
            <a:extLst>
              <a:ext uri="{FF2B5EF4-FFF2-40B4-BE49-F238E27FC236}">
                <a16:creationId xmlns:a16="http://schemas.microsoft.com/office/drawing/2014/main" id="{91E43103-24EF-1C6B-042E-948D2B9F9955}"/>
              </a:ext>
            </a:extLst>
          </p:cNvPr>
          <p:cNvSpPr txBox="1">
            <a:spLocks noChangeArrowheads="1"/>
          </p:cNvSpPr>
          <p:nvPr/>
        </p:nvSpPr>
        <p:spPr bwMode="auto">
          <a:xfrm>
            <a:off x="10296053" y="2674318"/>
            <a:ext cx="1463040" cy="101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Extremely</a:t>
            </a:r>
          </a:p>
          <a:p>
            <a:pPr marL="0" indent="0" algn="ctr" eaLnBrk="0" hangingPunct="0">
              <a:lnSpc>
                <a:spcPct val="90000"/>
              </a:lnSpc>
              <a:spcBef>
                <a:spcPts val="0"/>
              </a:spcBef>
              <a:buSzPct val="100000"/>
              <a:buNone/>
              <a:defRPr/>
            </a:pPr>
            <a:r>
              <a:rPr lang="en-US" sz="2000" kern="1200">
                <a:latin typeface="Arial" panose="020B0604020202020204" pitchFamily="34" charset="0"/>
                <a:cs typeface="Arial" panose="020B0604020202020204" pitchFamily="34" charset="0"/>
              </a:rPr>
              <a:t>Soothing</a:t>
            </a:r>
          </a:p>
        </p:txBody>
      </p:sp>
      <p:grpSp>
        <p:nvGrpSpPr>
          <p:cNvPr id="8" name="Group 7">
            <a:extLst>
              <a:ext uri="{FF2B5EF4-FFF2-40B4-BE49-F238E27FC236}">
                <a16:creationId xmlns:a16="http://schemas.microsoft.com/office/drawing/2014/main" id="{A9A75BFA-96F9-68D8-8648-B3F3DC99ED82}"/>
              </a:ext>
              <a:ext uri="{C183D7F6-B498-43B3-948B-1728B52AA6E4}">
                <adec:decorative xmlns:adec="http://schemas.microsoft.com/office/drawing/2017/decorative" val="1"/>
              </a:ext>
            </a:extLst>
          </p:cNvPr>
          <p:cNvGrpSpPr/>
          <p:nvPr/>
        </p:nvGrpSpPr>
        <p:grpSpPr>
          <a:xfrm>
            <a:off x="906395" y="4018971"/>
            <a:ext cx="1244523" cy="1244524"/>
            <a:chOff x="906395" y="4018971"/>
            <a:chExt cx="1244523" cy="1244524"/>
          </a:xfrm>
        </p:grpSpPr>
        <p:grpSp>
          <p:nvGrpSpPr>
            <p:cNvPr id="13" name="Group 12" descr="speaker icon - linking to a spring rain sound">
              <a:extLst>
                <a:ext uri="{FF2B5EF4-FFF2-40B4-BE49-F238E27FC236}">
                  <a16:creationId xmlns:a16="http://schemas.microsoft.com/office/drawing/2014/main" id="{A5FAED6A-262A-4558-7444-37934E4C4E74}"/>
                </a:ext>
              </a:extLst>
            </p:cNvPr>
            <p:cNvGrpSpPr/>
            <p:nvPr/>
          </p:nvGrpSpPr>
          <p:grpSpPr>
            <a:xfrm>
              <a:off x="1150144" y="4264168"/>
              <a:ext cx="757237" cy="757237"/>
              <a:chOff x="1150144" y="3591068"/>
              <a:chExt cx="757237" cy="757237"/>
            </a:xfrm>
          </p:grpSpPr>
          <p:sp>
            <p:nvSpPr>
              <p:cNvPr id="12" name="Oval 11">
                <a:extLst>
                  <a:ext uri="{FF2B5EF4-FFF2-40B4-BE49-F238E27FC236}">
                    <a16:creationId xmlns:a16="http://schemas.microsoft.com/office/drawing/2014/main" id="{0A73C8E8-481D-2FF2-887D-D016C10DCE15}"/>
                  </a:ext>
                </a:extLst>
              </p:cNvPr>
              <p:cNvSpPr/>
              <p:nvPr/>
            </p:nvSpPr>
            <p:spPr bwMode="auto">
              <a:xfrm>
                <a:off x="1150144" y="3591068"/>
                <a:ext cx="757237" cy="757237"/>
              </a:xfrm>
              <a:prstGeom prst="ellips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pic>
            <p:nvPicPr>
              <p:cNvPr id="4" name="Graphic 3" descr="Volume with solid fill">
                <a:hlinkClick r:id="rId6"/>
                <a:extLst>
                  <a:ext uri="{FF2B5EF4-FFF2-40B4-BE49-F238E27FC236}">
                    <a16:creationId xmlns:a16="http://schemas.microsoft.com/office/drawing/2014/main" id="{5DCFA2B8-735A-944C-B4ED-584EB347E6E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52564" y="3672952"/>
                <a:ext cx="592058" cy="592058"/>
              </a:xfrm>
              <a:prstGeom prst="rect">
                <a:avLst/>
              </a:prstGeom>
            </p:spPr>
          </p:pic>
        </p:grpSp>
        <p:sp>
          <p:nvSpPr>
            <p:cNvPr id="5" name="Circle: Hollow 4" descr="red bullseye indicating learner to click this area">
              <a:hlinkClick r:id="rId6"/>
              <a:extLst>
                <a:ext uri="{FF2B5EF4-FFF2-40B4-BE49-F238E27FC236}">
                  <a16:creationId xmlns:a16="http://schemas.microsoft.com/office/drawing/2014/main" id="{5218C60A-553F-CC87-4330-8FD0EA23B132}"/>
                </a:ext>
              </a:extLst>
            </p:cNvPr>
            <p:cNvSpPr/>
            <p:nvPr/>
          </p:nvSpPr>
          <p:spPr bwMode="auto">
            <a:xfrm>
              <a:off x="906395" y="4018971"/>
              <a:ext cx="1244523" cy="1244524"/>
            </a:xfrm>
            <a:prstGeom prst="donut">
              <a:avLst>
                <a:gd name="adj" fmla="val 20135"/>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grpSp>
      <p:grpSp>
        <p:nvGrpSpPr>
          <p:cNvPr id="9" name="Group 8">
            <a:extLst>
              <a:ext uri="{FF2B5EF4-FFF2-40B4-BE49-F238E27FC236}">
                <a16:creationId xmlns:a16="http://schemas.microsoft.com/office/drawing/2014/main" id="{1ACF5598-4704-0654-B460-BAB30AA32DFD}"/>
              </a:ext>
              <a:ext uri="{C183D7F6-B498-43B3-948B-1728B52AA6E4}">
                <adec:decorative xmlns:adec="http://schemas.microsoft.com/office/drawing/2017/decorative" val="1"/>
              </a:ext>
            </a:extLst>
          </p:cNvPr>
          <p:cNvGrpSpPr/>
          <p:nvPr/>
        </p:nvGrpSpPr>
        <p:grpSpPr>
          <a:xfrm>
            <a:off x="2246846" y="4351200"/>
            <a:ext cx="1125279" cy="673790"/>
            <a:chOff x="2246846" y="3678100"/>
            <a:chExt cx="1125279" cy="673790"/>
          </a:xfrm>
        </p:grpSpPr>
        <p:sp>
          <p:nvSpPr>
            <p:cNvPr id="18" name="Rectangle 5">
              <a:extLst>
                <a:ext uri="{FF2B5EF4-FFF2-40B4-BE49-F238E27FC236}">
                  <a16:creationId xmlns:a16="http://schemas.microsoft.com/office/drawing/2014/main" id="{BE4C19F0-59D5-7F7B-3403-CB2033F80ADA}"/>
                </a:ext>
              </a:extLst>
            </p:cNvPr>
            <p:cNvSpPr>
              <a:spLocks noChangeArrowheads="1"/>
            </p:cNvSpPr>
            <p:nvPr/>
          </p:nvSpPr>
          <p:spPr bwMode="auto">
            <a:xfrm>
              <a:off x="2470627" y="3678100"/>
              <a:ext cx="901498" cy="673790"/>
            </a:xfrm>
            <a:prstGeom prst="rect">
              <a:avLst/>
            </a:prstGeom>
            <a:noFill/>
            <a:ln w="9525">
              <a:noFill/>
              <a:miter lim="800000"/>
              <a:headEnd/>
              <a:tailEnd/>
            </a:ln>
          </p:spPr>
          <p:txBody>
            <a:bodyPr wrap="none" lIns="82058" tIns="41029" rIns="82058" bIns="41029">
              <a:spAutoFit/>
            </a:bodyPr>
            <a:lstStyle/>
            <a:p>
              <a:pPr defTabSz="820738">
                <a:lnSpc>
                  <a:spcPct val="80000"/>
                </a:lnSpc>
              </a:pPr>
              <a:r>
                <a:rPr lang="en-US" sz="2400" b="1" i="1">
                  <a:solidFill>
                    <a:srgbClr val="C00000"/>
                  </a:solidFill>
                  <a:latin typeface="Arial" charset="0"/>
                </a:rPr>
                <a:t>Click</a:t>
              </a:r>
            </a:p>
            <a:p>
              <a:pPr defTabSz="820738">
                <a:lnSpc>
                  <a:spcPct val="80000"/>
                </a:lnSpc>
              </a:pPr>
              <a:r>
                <a:rPr lang="en-US" sz="2400" b="1" i="1">
                  <a:solidFill>
                    <a:srgbClr val="C00000"/>
                  </a:solidFill>
                  <a:latin typeface="Arial" charset="0"/>
                  <a:ea typeface="ＭＳ Ｐゴシック" pitchFamily="28" charset="-128"/>
                </a:rPr>
                <a:t>Here</a:t>
              </a:r>
            </a:p>
          </p:txBody>
        </p:sp>
        <p:sp>
          <p:nvSpPr>
            <p:cNvPr id="19" name="Arrow: Chevron 18">
              <a:extLst>
                <a:ext uri="{FF2B5EF4-FFF2-40B4-BE49-F238E27FC236}">
                  <a16:creationId xmlns:a16="http://schemas.microsoft.com/office/drawing/2014/main" id="{8002C813-5598-9976-5DE1-E36CEFBCB8E6}"/>
                </a:ext>
              </a:extLst>
            </p:cNvPr>
            <p:cNvSpPr/>
            <p:nvPr/>
          </p:nvSpPr>
          <p:spPr bwMode="auto">
            <a:xfrm flipH="1">
              <a:off x="2246846" y="3833496"/>
              <a:ext cx="269272" cy="269272"/>
            </a:xfrm>
            <a:prstGeom prst="chevron">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grpSp>
      <p:sp>
        <p:nvSpPr>
          <p:cNvPr id="11" name="TextBox 10">
            <a:extLst>
              <a:ext uri="{FF2B5EF4-FFF2-40B4-BE49-F238E27FC236}">
                <a16:creationId xmlns:a16="http://schemas.microsoft.com/office/drawing/2014/main" id="{8A9E5B5B-F618-CAA2-B4E2-C1C0127C75E9}"/>
              </a:ext>
            </a:extLst>
          </p:cNvPr>
          <p:cNvSpPr txBox="1"/>
          <p:nvPr/>
        </p:nvSpPr>
        <p:spPr>
          <a:xfrm>
            <a:off x="4001284" y="4244515"/>
            <a:ext cx="6492750" cy="461665"/>
          </a:xfrm>
          <a:prstGeom prst="rect">
            <a:avLst/>
          </a:prstGeom>
          <a:noFill/>
        </p:spPr>
        <p:txBody>
          <a:bodyPr wrap="square">
            <a:spAutoFit/>
          </a:bodyPr>
          <a:lstStyle/>
          <a:p>
            <a:pPr algn="ctr"/>
            <a:r>
              <a:rPr lang="en-US" sz="2400" i="1" kern="1200">
                <a:solidFill>
                  <a:srgbClr val="C00000"/>
                </a:solidFill>
                <a:latin typeface="Arial" panose="020B0604020202020204" pitchFamily="34" charset="0"/>
                <a:cs typeface="Arial" panose="020B0604020202020204" pitchFamily="34" charset="0"/>
              </a:rPr>
              <a:t>(Be ready to share your rating with the group)</a:t>
            </a:r>
            <a:endParaRPr lang="en-US" sz="2400"/>
          </a:p>
        </p:txBody>
      </p:sp>
    </p:spTree>
    <p:extLst>
      <p:ext uri="{BB962C8B-B14F-4D97-AF65-F5344CB8AC3E}">
        <p14:creationId xmlns:p14="http://schemas.microsoft.com/office/powerpoint/2010/main" val="13043499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750" fill="hold"/>
                                        <p:tgtEl>
                                          <p:spTgt spid="9"/>
                                        </p:tgtEl>
                                        <p:attrNameLst>
                                          <p:attrName>ppt_w</p:attrName>
                                        </p:attrNameLst>
                                      </p:cBhvr>
                                      <p:tavLst>
                                        <p:tav tm="0">
                                          <p:val>
                                            <p:fltVal val="0"/>
                                          </p:val>
                                        </p:tav>
                                        <p:tav tm="100000">
                                          <p:val>
                                            <p:strVal val="#ppt_w"/>
                                          </p:val>
                                        </p:tav>
                                      </p:tavLst>
                                    </p:anim>
                                    <p:anim calcmode="lin" valueType="num">
                                      <p:cBhvr>
                                        <p:cTn id="8" dur="1750" fill="hold"/>
                                        <p:tgtEl>
                                          <p:spTgt spid="9"/>
                                        </p:tgtEl>
                                        <p:attrNameLst>
                                          <p:attrName>ppt_h</p:attrName>
                                        </p:attrNameLst>
                                      </p:cBhvr>
                                      <p:tavLst>
                                        <p:tav tm="0">
                                          <p:val>
                                            <p:fltVal val="0"/>
                                          </p:val>
                                        </p:tav>
                                        <p:tav tm="100000">
                                          <p:val>
                                            <p:strVal val="#ppt_h"/>
                                          </p:val>
                                        </p:tav>
                                      </p:tavLst>
                                    </p:anim>
                                    <p:animEffect transition="in" filter="fade">
                                      <p:cBhvr>
                                        <p:cTn id="9" dur="1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461DB3D-2BD7-F731-115B-20B669884364}"/>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Soothing Sound: Things to Think About</a:t>
            </a:r>
          </a:p>
        </p:txBody>
      </p:sp>
      <p:grpSp>
        <p:nvGrpSpPr>
          <p:cNvPr id="6" name="!!soothingLogo">
            <a:extLst>
              <a:ext uri="{FF2B5EF4-FFF2-40B4-BE49-F238E27FC236}">
                <a16:creationId xmlns:a16="http://schemas.microsoft.com/office/drawing/2014/main" id="{F69B7775-A8BF-A4D8-441E-A3487F53EDC2}"/>
              </a:ext>
              <a:ext uri="{C183D7F6-B498-43B3-948B-1728B52AA6E4}">
                <adec:decorative xmlns:adec="http://schemas.microsoft.com/office/drawing/2017/decorative" val="1"/>
              </a:ext>
            </a:extLst>
          </p:cNvPr>
          <p:cNvGrpSpPr/>
          <p:nvPr/>
        </p:nvGrpSpPr>
        <p:grpSpPr>
          <a:xfrm>
            <a:off x="435952" y="985054"/>
            <a:ext cx="2200274" cy="2200274"/>
            <a:chOff x="361521" y="1133907"/>
            <a:chExt cx="2200274" cy="2200274"/>
          </a:xfrm>
        </p:grpSpPr>
        <p:sp>
          <p:nvSpPr>
            <p:cNvPr id="7" name="Circle: Hollow 6">
              <a:extLst>
                <a:ext uri="{FF2B5EF4-FFF2-40B4-BE49-F238E27FC236}">
                  <a16:creationId xmlns:a16="http://schemas.microsoft.com/office/drawing/2014/main" id="{E6663C5B-2D13-2CC8-FA4C-2BFB9710C6AC}"/>
                </a:ext>
              </a:extLst>
            </p:cNvPr>
            <p:cNvSpPr/>
            <p:nvPr/>
          </p:nvSpPr>
          <p:spPr bwMode="auto">
            <a:xfrm>
              <a:off x="361521" y="1133907"/>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descr="Text&#10;&#10;Description automatically generated">
              <a:extLst>
                <a:ext uri="{FF2B5EF4-FFF2-40B4-BE49-F238E27FC236}">
                  <a16:creationId xmlns:a16="http://schemas.microsoft.com/office/drawing/2014/main" id="{BAE3FBED-65B7-22A6-3BD8-837FB7E1B3AB}"/>
                </a:ext>
              </a:extLst>
            </p:cNvPr>
            <p:cNvPicPr>
              <a:picLocks noChangeAspect="1"/>
            </p:cNvPicPr>
            <p:nvPr/>
          </p:nvPicPr>
          <p:blipFill>
            <a:blip r:embed="rId3"/>
            <a:stretch>
              <a:fillRect/>
            </a:stretch>
          </p:blipFill>
          <p:spPr>
            <a:xfrm>
              <a:off x="547257" y="1319643"/>
              <a:ext cx="1828800" cy="1828800"/>
            </a:xfrm>
            <a:prstGeom prst="rect">
              <a:avLst/>
            </a:prstGeom>
          </p:spPr>
        </p:pic>
      </p:grpSp>
      <p:sp>
        <p:nvSpPr>
          <p:cNvPr id="1224707" name="Rectangle 3"/>
          <p:cNvSpPr>
            <a:spLocks noGrp="1" noChangeArrowheads="1"/>
          </p:cNvSpPr>
          <p:nvPr>
            <p:ph idx="1"/>
          </p:nvPr>
        </p:nvSpPr>
        <p:spPr>
          <a:xfrm>
            <a:off x="3224918" y="1493788"/>
            <a:ext cx="7595482" cy="2621011"/>
          </a:xfrm>
        </p:spPr>
        <p:txBody>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The sound you just heard is more soothing to some people, and less soothing to others</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Your job is to find sounds that are soothing to you</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It might take time and patience to find the sounds that are most soothing and helpful for you</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82B44-ECAA-06AA-D4DF-43DAB317D6B3}"/>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Sound That is Soothing </a:t>
            </a:r>
            <a:r>
              <a:rPr kumimoji="0" lang="en-US" sz="3400" b="1" i="0" u="none" strike="noStrike" kern="1200" cap="none" spc="0" normalizeH="0" baseline="0" noProof="0">
                <a:ln>
                  <a:noFill/>
                </a:ln>
                <a:solidFill>
                  <a:srgbClr val="C00000"/>
                </a:solidFill>
                <a:effectLst/>
                <a:uLnTx/>
                <a:uFillTx/>
                <a:latin typeface="Arial Black" panose="020B0A04020102020204" pitchFamily="34" charset="0"/>
                <a:ea typeface="+mj-ea"/>
                <a:cs typeface="+mj-cs"/>
              </a:rPr>
              <a:t>and</a:t>
            </a: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 Meaningful</a:t>
            </a:r>
          </a:p>
        </p:txBody>
      </p:sp>
      <p:grpSp>
        <p:nvGrpSpPr>
          <p:cNvPr id="8" name="!!soothingLogo">
            <a:extLst>
              <a:ext uri="{FF2B5EF4-FFF2-40B4-BE49-F238E27FC236}">
                <a16:creationId xmlns:a16="http://schemas.microsoft.com/office/drawing/2014/main" id="{6588223E-440E-A796-CFB3-4F68EF006C34}"/>
              </a:ext>
              <a:ext uri="{C183D7F6-B498-43B3-948B-1728B52AA6E4}">
                <adec:decorative xmlns:adec="http://schemas.microsoft.com/office/drawing/2017/decorative" val="1"/>
              </a:ext>
            </a:extLst>
          </p:cNvPr>
          <p:cNvGrpSpPr/>
          <p:nvPr/>
        </p:nvGrpSpPr>
        <p:grpSpPr>
          <a:xfrm>
            <a:off x="435952" y="985054"/>
            <a:ext cx="2200274" cy="2200274"/>
            <a:chOff x="361521" y="1133907"/>
            <a:chExt cx="2200274" cy="2200274"/>
          </a:xfrm>
        </p:grpSpPr>
        <p:sp>
          <p:nvSpPr>
            <p:cNvPr id="9" name="Circle: Hollow 8">
              <a:extLst>
                <a:ext uri="{FF2B5EF4-FFF2-40B4-BE49-F238E27FC236}">
                  <a16:creationId xmlns:a16="http://schemas.microsoft.com/office/drawing/2014/main" id="{09E10732-13B9-BF41-3EAF-A6218FBD86DD}"/>
                </a:ext>
              </a:extLst>
            </p:cNvPr>
            <p:cNvSpPr/>
            <p:nvPr/>
          </p:nvSpPr>
          <p:spPr bwMode="auto">
            <a:xfrm>
              <a:off x="361521" y="1133907"/>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10" name="Picture 9" descr="Text&#10;&#10;Description automatically generated">
              <a:extLst>
                <a:ext uri="{FF2B5EF4-FFF2-40B4-BE49-F238E27FC236}">
                  <a16:creationId xmlns:a16="http://schemas.microsoft.com/office/drawing/2014/main" id="{D8BE673F-E8E0-6E71-CE44-B9BCA004C9E4}"/>
                </a:ext>
              </a:extLst>
            </p:cNvPr>
            <p:cNvPicPr>
              <a:picLocks noChangeAspect="1"/>
            </p:cNvPicPr>
            <p:nvPr/>
          </p:nvPicPr>
          <p:blipFill>
            <a:blip r:embed="rId3"/>
            <a:stretch>
              <a:fillRect/>
            </a:stretch>
          </p:blipFill>
          <p:spPr>
            <a:xfrm>
              <a:off x="547257" y="1319643"/>
              <a:ext cx="1828800" cy="1828800"/>
            </a:xfrm>
            <a:prstGeom prst="rect">
              <a:avLst/>
            </a:prstGeom>
          </p:spPr>
        </p:pic>
      </p:grpSp>
      <p:sp>
        <p:nvSpPr>
          <p:cNvPr id="5" name="Content Placeholder 2">
            <a:extLst>
              <a:ext uri="{FF2B5EF4-FFF2-40B4-BE49-F238E27FC236}">
                <a16:creationId xmlns:a16="http://schemas.microsoft.com/office/drawing/2014/main" id="{2675F8CD-1991-87A9-8B97-3D86035FEFA2}"/>
              </a:ext>
            </a:extLst>
          </p:cNvPr>
          <p:cNvSpPr txBox="1">
            <a:spLocks/>
          </p:cNvSpPr>
          <p:nvPr/>
        </p:nvSpPr>
        <p:spPr bwMode="auto">
          <a:xfrm>
            <a:off x="3254744" y="1309670"/>
            <a:ext cx="7395938" cy="4155947"/>
          </a:xfrm>
          <a:prstGeom prst="rect">
            <a:avLst/>
          </a:prstGeom>
          <a:gradFill>
            <a:gsLst>
              <a:gs pos="0">
                <a:srgbClr val="FFFFFF"/>
              </a:gs>
              <a:gs pos="74000">
                <a:srgbClr val="FFFFFF"/>
              </a:gs>
              <a:gs pos="83000">
                <a:srgbClr val="FFFFFF"/>
              </a:gs>
              <a:gs pos="100000">
                <a:srgbClr val="FFFFFF"/>
              </a:gs>
            </a:gsLst>
            <a:lin ang="5400000" scaled="1"/>
          </a:grad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0" indent="0" eaLnBrk="0" hangingPunct="0">
              <a:lnSpc>
                <a:spcPct val="90000"/>
              </a:lnSpc>
              <a:spcBef>
                <a:spcPts val="1800"/>
              </a:spcBef>
              <a:buSzPct val="100000"/>
              <a:buNone/>
              <a:defRPr/>
            </a:pPr>
            <a:r>
              <a:rPr lang="en-US" kern="1200">
                <a:latin typeface="Arial" panose="020B0604020202020204" pitchFamily="34" charset="0"/>
                <a:cs typeface="Arial" panose="020B0604020202020204" pitchFamily="34" charset="0"/>
              </a:rPr>
              <a:t>Sound that is soothing and has meaning to you might be especially helpful.</a:t>
            </a:r>
          </a:p>
          <a:p>
            <a:pPr marL="0" indent="0" eaLnBrk="0" hangingPunct="0">
              <a:lnSpc>
                <a:spcPct val="90000"/>
              </a:lnSpc>
              <a:spcBef>
                <a:spcPts val="1800"/>
              </a:spcBef>
              <a:buSzPct val="100000"/>
              <a:buNone/>
              <a:defRPr/>
            </a:pPr>
            <a:r>
              <a:rPr lang="en-US" b="1" kern="1200">
                <a:solidFill>
                  <a:srgbClr val="C00000"/>
                </a:solidFill>
                <a:latin typeface="Arial" panose="020B0604020202020204" pitchFamily="34" charset="0"/>
                <a:cs typeface="Arial" panose="020B0604020202020204" pitchFamily="34" charset="0"/>
              </a:rPr>
              <a:t>Let’s discuss these options:</a:t>
            </a:r>
            <a:endParaRPr lang="en-US" b="1">
              <a:solidFill>
                <a:srgbClr val="C00000"/>
              </a:solidFill>
              <a:latin typeface="Arial" panose="020B0604020202020204" pitchFamily="34" charset="0"/>
              <a:cs typeface="Arial" panose="020B0604020202020204" pitchFamily="34" charset="0"/>
            </a:endParaRP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Using soothing sound to feel calmer and more relaxed is helpful for many</a:t>
            </a:r>
          </a:p>
          <a:p>
            <a:pPr marL="228600" indent="-228600" eaLnBrk="0" hangingPunct="0">
              <a:lnSpc>
                <a:spcPct val="90000"/>
              </a:lnSpc>
              <a:spcBef>
                <a:spcPts val="18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A</a:t>
            </a:r>
            <a:r>
              <a:rPr lang="en-US" kern="1200">
                <a:latin typeface="Arial" panose="020B0604020202020204" pitchFamily="34" charset="0"/>
                <a:cs typeface="Arial" panose="020B0604020202020204" pitchFamily="34" charset="0"/>
              </a:rPr>
              <a:t>dding soothing sound </a:t>
            </a:r>
            <a:r>
              <a:rPr lang="en-US">
                <a:latin typeface="Arial" panose="020B0604020202020204" pitchFamily="34" charset="0"/>
                <a:cs typeface="Arial" panose="020B0604020202020204" pitchFamily="34" charset="0"/>
              </a:rPr>
              <a:t>that you </a:t>
            </a:r>
            <a:r>
              <a:rPr lang="en-US" b="1">
                <a:latin typeface="Arial" panose="020B0604020202020204" pitchFamily="34" charset="0"/>
                <a:cs typeface="Arial" panose="020B0604020202020204" pitchFamily="34" charset="0"/>
              </a:rPr>
              <a:t>want</a:t>
            </a:r>
            <a:r>
              <a:rPr lang="en-US">
                <a:latin typeface="Arial" panose="020B0604020202020204" pitchFamily="34" charset="0"/>
                <a:cs typeface="Arial" panose="020B0604020202020204" pitchFamily="34" charset="0"/>
              </a:rPr>
              <a:t> in your life because it’s meaningful is another approach</a:t>
            </a:r>
            <a:endParaRPr lang="en-US" kern="1200">
              <a:latin typeface="Arial" panose="020B0604020202020204" pitchFamily="34" charset="0"/>
              <a:cs typeface="Arial" panose="020B0604020202020204" pitchFamily="34" charset="0"/>
            </a:endParaRPr>
          </a:p>
          <a:p>
            <a:pPr marL="228600" indent="-228600" eaLnBrk="0" hangingPunct="0">
              <a:lnSpc>
                <a:spcPct val="90000"/>
              </a:lnSpc>
              <a:spcBef>
                <a:spcPts val="18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Can you think of a sound that is both soothing and meaningful to you?</a:t>
            </a:r>
          </a:p>
          <a:p>
            <a:pPr marL="0" indent="0">
              <a:lnSpc>
                <a:spcPct val="90000"/>
              </a:lnSpc>
              <a:spcBef>
                <a:spcPts val="1800"/>
              </a:spcBef>
              <a:buNone/>
            </a:pPr>
            <a:endParaRPr lang="en-US" kern="0"/>
          </a:p>
        </p:txBody>
      </p:sp>
    </p:spTree>
    <p:extLst>
      <p:ext uri="{BB962C8B-B14F-4D97-AF65-F5344CB8AC3E}">
        <p14:creationId xmlns:p14="http://schemas.microsoft.com/office/powerpoint/2010/main" val="356209319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8EDDDA1-9D0D-B47F-7836-825C143669CD}"/>
              </a:ext>
            </a:extLst>
          </p:cNvPr>
          <p:cNvSpPr>
            <a:spLocks noGrp="1"/>
          </p:cNvSpPr>
          <p:nvPr>
            <p:ph type="title" idx="4294967295"/>
          </p:nvPr>
        </p:nvSpPr>
        <p:spPr>
          <a:xfrm>
            <a:off x="908053" y="-1119188"/>
            <a:ext cx="10356849" cy="1119188"/>
          </a:xfrm>
        </p:spPr>
        <p:txBody>
          <a:bodyPr vert="horz" wrap="square" lIns="91440" tIns="45720" rIns="91440" bIns="45720" numCol="1" anchor="b" anchorCtr="0" compatLnSpc="1">
            <a:prstTxWarp prst="textNoShape">
              <a:avLst/>
            </a:prstTxWarp>
          </a:bodyPr>
          <a:lstStyle/>
          <a:p>
            <a:r>
              <a:rPr lang="en-US"/>
              <a:t>Toolbar commands</a:t>
            </a:r>
          </a:p>
        </p:txBody>
      </p:sp>
      <p:pic>
        <p:nvPicPr>
          <p:cNvPr id="2" name="Picture 1">
            <a:extLst>
              <a:ext uri="{FF2B5EF4-FFF2-40B4-BE49-F238E27FC236}">
                <a16:creationId xmlns:a16="http://schemas.microsoft.com/office/drawing/2014/main" id="{B43CCB13-65AE-3D5A-B4A0-666B3D710B5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27710"/>
            <a:ext cx="12192000" cy="6858000"/>
          </a:xfrm>
          <a:prstGeom prst="rect">
            <a:avLst/>
          </a:prstGeom>
        </p:spPr>
      </p:pic>
      <p:sp>
        <p:nvSpPr>
          <p:cNvPr id="6" name="Title 1">
            <a:extLst>
              <a:ext uri="{FF2B5EF4-FFF2-40B4-BE49-F238E27FC236}">
                <a16:creationId xmlns:a16="http://schemas.microsoft.com/office/drawing/2014/main" id="{D5FFC1CD-CC7F-497E-A266-26D2BA5156D8}"/>
              </a:ext>
            </a:extLst>
          </p:cNvPr>
          <p:cNvSpPr txBox="1">
            <a:spLocks/>
          </p:cNvSpPr>
          <p:nvPr/>
        </p:nvSpPr>
        <p:spPr>
          <a:xfrm>
            <a:off x="0" y="65317"/>
            <a:ext cx="12192000" cy="1138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fontAlgn="auto">
              <a:spcAft>
                <a:spcPts val="0"/>
              </a:spcAft>
            </a:pPr>
            <a:r>
              <a:rPr lang="en-US" sz="3400" b="1">
                <a:solidFill>
                  <a:srgbClr val="003F72"/>
                </a:solidFill>
                <a:latin typeface="Arial Black" panose="020B0A04020102020204" pitchFamily="34" charset="0"/>
              </a:rPr>
              <a:t>Toolbar: </a:t>
            </a:r>
            <a:r>
              <a:rPr lang="en-US" sz="2800">
                <a:solidFill>
                  <a:srgbClr val="003F72"/>
                </a:solidFill>
                <a:latin typeface="Arial" panose="020B0604020202020204" pitchFamily="34" charset="0"/>
                <a:cs typeface="Arial" panose="020B0604020202020204" pitchFamily="34" charset="0"/>
              </a:rPr>
              <a:t>Move your mouse or tap your screen to see it </a:t>
            </a:r>
          </a:p>
          <a:p>
            <a:pPr marL="329184" fontAlgn="auto">
              <a:spcAft>
                <a:spcPts val="0"/>
              </a:spcAft>
            </a:pPr>
            <a:endParaRPr lang="en-US" sz="3400" b="1">
              <a:solidFill>
                <a:srgbClr val="003F72"/>
              </a:solidFill>
              <a:latin typeface="Arial Black" panose="020B0A04020102020204" pitchFamily="34" charset="0"/>
            </a:endParaRPr>
          </a:p>
        </p:txBody>
      </p:sp>
      <p:pic>
        <p:nvPicPr>
          <p:cNvPr id="9" name="!!volumePicture" descr="Generic volume icon&#10;&#10;">
            <a:extLst>
              <a:ext uri="{FF2B5EF4-FFF2-40B4-BE49-F238E27FC236}">
                <a16:creationId xmlns:a16="http://schemas.microsoft.com/office/drawing/2014/main" id="{87AE8155-EC8D-510C-B818-2965951462B4}"/>
              </a:ext>
            </a:extLst>
          </p:cNvPr>
          <p:cNvPicPr>
            <a:picLocks noChangeAspect="1"/>
          </p:cNvPicPr>
          <p:nvPr/>
        </p:nvPicPr>
        <p:blipFill>
          <a:blip r:embed="rId4"/>
          <a:stretch>
            <a:fillRect/>
          </a:stretch>
        </p:blipFill>
        <p:spPr>
          <a:xfrm>
            <a:off x="5639743" y="2678535"/>
            <a:ext cx="914400" cy="631768"/>
          </a:xfrm>
          <a:prstGeom prst="rect">
            <a:avLst/>
          </a:prstGeom>
        </p:spPr>
      </p:pic>
      <p:pic>
        <p:nvPicPr>
          <p:cNvPr id="7" name="!!cameraPicture" descr="Generic video on/off icon&#10;&#10;">
            <a:extLst>
              <a:ext uri="{FF2B5EF4-FFF2-40B4-BE49-F238E27FC236}">
                <a16:creationId xmlns:a16="http://schemas.microsoft.com/office/drawing/2014/main" id="{E7E306A7-C91D-2EB7-0A84-8EF7983B7DE0}"/>
              </a:ext>
            </a:extLst>
          </p:cNvPr>
          <p:cNvPicPr>
            <a:picLocks noChangeAspect="1"/>
          </p:cNvPicPr>
          <p:nvPr/>
        </p:nvPicPr>
        <p:blipFill>
          <a:blip r:embed="rId5"/>
          <a:stretch>
            <a:fillRect/>
          </a:stretch>
        </p:blipFill>
        <p:spPr>
          <a:xfrm>
            <a:off x="7469512" y="2561360"/>
            <a:ext cx="914400" cy="868426"/>
          </a:xfrm>
          <a:prstGeom prst="rect">
            <a:avLst/>
          </a:prstGeom>
        </p:spPr>
      </p:pic>
      <p:pic>
        <p:nvPicPr>
          <p:cNvPr id="5" name="!!micPicture" descr="generic mic on/off button">
            <a:extLst>
              <a:ext uri="{FF2B5EF4-FFF2-40B4-BE49-F238E27FC236}">
                <a16:creationId xmlns:a16="http://schemas.microsoft.com/office/drawing/2014/main" id="{21C01B06-54AF-B76C-4051-E7FFC0BDE08E}"/>
              </a:ext>
            </a:extLst>
          </p:cNvPr>
          <p:cNvPicPr>
            <a:picLocks noChangeAspect="1"/>
          </p:cNvPicPr>
          <p:nvPr/>
        </p:nvPicPr>
        <p:blipFill>
          <a:blip r:embed="rId6"/>
          <a:stretch>
            <a:fillRect/>
          </a:stretch>
        </p:blipFill>
        <p:spPr>
          <a:xfrm>
            <a:off x="9297495" y="2559911"/>
            <a:ext cx="914400" cy="868426"/>
          </a:xfrm>
          <a:prstGeom prst="rect">
            <a:avLst/>
          </a:prstGeom>
        </p:spPr>
      </p:pic>
      <p:pic>
        <p:nvPicPr>
          <p:cNvPr id="3" name="!!connectPicture" descr="generic power on/off button">
            <a:extLst>
              <a:ext uri="{FF2B5EF4-FFF2-40B4-BE49-F238E27FC236}">
                <a16:creationId xmlns:a16="http://schemas.microsoft.com/office/drawing/2014/main" id="{EECB808D-78BC-C241-CAA3-8906392C2577}"/>
              </a:ext>
            </a:extLst>
          </p:cNvPr>
          <p:cNvPicPr>
            <a:picLocks noChangeAspect="1"/>
          </p:cNvPicPr>
          <p:nvPr/>
        </p:nvPicPr>
        <p:blipFill>
          <a:blip r:embed="rId7"/>
          <a:stretch>
            <a:fillRect/>
          </a:stretch>
        </p:blipFill>
        <p:spPr>
          <a:xfrm>
            <a:off x="11177249" y="2514368"/>
            <a:ext cx="811533" cy="914400"/>
          </a:xfrm>
          <a:prstGeom prst="rect">
            <a:avLst/>
          </a:prstGeom>
        </p:spPr>
      </p:pic>
      <p:cxnSp>
        <p:nvCxnSpPr>
          <p:cNvPr id="15" name="!!lineSegment">
            <a:extLst>
              <a:ext uri="{FF2B5EF4-FFF2-40B4-BE49-F238E27FC236}">
                <a16:creationId xmlns:a16="http://schemas.microsoft.com/office/drawing/2014/main" id="{040730FE-14E4-4648-BC03-4462542A1FAE}"/>
              </a:ext>
              <a:ext uri="{C183D7F6-B498-43B3-948B-1728B52AA6E4}">
                <adec:decorative xmlns:adec="http://schemas.microsoft.com/office/drawing/2017/decorative" val="1"/>
              </a:ext>
            </a:extLst>
          </p:cNvPr>
          <p:cNvCxnSpPr>
            <a:cxnSpLocks/>
          </p:cNvCxnSpPr>
          <p:nvPr/>
        </p:nvCxnSpPr>
        <p:spPr>
          <a:xfrm>
            <a:off x="6103657" y="4073460"/>
            <a:ext cx="5486400" cy="0"/>
          </a:xfrm>
          <a:prstGeom prst="line">
            <a:avLst/>
          </a:prstGeom>
          <a:ln w="38100">
            <a:solidFill>
              <a:srgbClr val="003F72"/>
            </a:solidFill>
          </a:ln>
        </p:spPr>
        <p:style>
          <a:lnRef idx="1">
            <a:schemeClr val="accent1"/>
          </a:lnRef>
          <a:fillRef idx="0">
            <a:schemeClr val="accent1"/>
          </a:fillRef>
          <a:effectRef idx="0">
            <a:schemeClr val="accent1"/>
          </a:effectRef>
          <a:fontRef idx="minor">
            <a:schemeClr val="tx1"/>
          </a:fontRef>
        </p:style>
      </p:cxnSp>
      <p:sp>
        <p:nvSpPr>
          <p:cNvPr id="13" name="!!connect">
            <a:extLst>
              <a:ext uri="{FF2B5EF4-FFF2-40B4-BE49-F238E27FC236}">
                <a16:creationId xmlns:a16="http://schemas.microsoft.com/office/drawing/2014/main" id="{2F7F7DA6-04CF-2D11-D6AA-32AE146CD648}"/>
              </a:ext>
              <a:ext uri="{C183D7F6-B498-43B3-948B-1728B52AA6E4}">
                <adec:decorative xmlns:adec="http://schemas.microsoft.com/office/drawing/2017/decorative" val="1"/>
              </a:ext>
            </a:extLst>
          </p:cNvPr>
          <p:cNvSpPr/>
          <p:nvPr/>
        </p:nvSpPr>
        <p:spPr>
          <a:xfrm>
            <a:off x="11354314"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US" sz="500" b="1">
                <a:solidFill>
                  <a:srgbClr val="003F72"/>
                </a:solidFill>
                <a:latin typeface="Arial" panose="020B0604020202020204" pitchFamily="34" charset="0"/>
                <a:cs typeface="Arial" panose="020B0604020202020204" pitchFamily="34" charset="0"/>
              </a:rPr>
              <a:t>DISCONNECT</a:t>
            </a:r>
          </a:p>
        </p:txBody>
      </p:sp>
      <p:sp>
        <p:nvSpPr>
          <p:cNvPr id="12" name="!!mic">
            <a:extLst>
              <a:ext uri="{FF2B5EF4-FFF2-40B4-BE49-F238E27FC236}">
                <a16:creationId xmlns:a16="http://schemas.microsoft.com/office/drawing/2014/main" id="{2ABEF9C3-3692-D810-CDB8-28D424CE24ED}"/>
              </a:ext>
              <a:ext uri="{C183D7F6-B498-43B3-948B-1728B52AA6E4}">
                <adec:decorative xmlns:adec="http://schemas.microsoft.com/office/drawing/2017/decorative" val="1"/>
              </a:ext>
            </a:extLst>
          </p:cNvPr>
          <p:cNvSpPr/>
          <p:nvPr/>
        </p:nvSpPr>
        <p:spPr>
          <a:xfrm>
            <a:off x="9527333"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US" sz="500" b="1">
                <a:solidFill>
                  <a:srgbClr val="003F72"/>
                </a:solidFill>
                <a:latin typeface="Arial" panose="020B0604020202020204" pitchFamily="34" charset="0"/>
                <a:cs typeface="Arial" panose="020B0604020202020204" pitchFamily="34" charset="0"/>
              </a:rPr>
              <a:t>MIC</a:t>
            </a:r>
          </a:p>
          <a:p>
            <a:pPr algn="ctr"/>
            <a:r>
              <a:rPr lang="en-US" sz="500" b="1">
                <a:solidFill>
                  <a:srgbClr val="003F72"/>
                </a:solidFill>
                <a:latin typeface="Arial" panose="020B0604020202020204" pitchFamily="34" charset="0"/>
                <a:cs typeface="Arial" panose="020B0604020202020204" pitchFamily="34" charset="0"/>
              </a:rPr>
              <a:t>ON/OFF</a:t>
            </a:r>
          </a:p>
        </p:txBody>
      </p:sp>
      <p:sp>
        <p:nvSpPr>
          <p:cNvPr id="11" name="!!camera">
            <a:extLst>
              <a:ext uri="{FF2B5EF4-FFF2-40B4-BE49-F238E27FC236}">
                <a16:creationId xmlns:a16="http://schemas.microsoft.com/office/drawing/2014/main" id="{9FEFE740-AABD-3869-0F34-E3336A545639}"/>
              </a:ext>
              <a:ext uri="{C183D7F6-B498-43B3-948B-1728B52AA6E4}">
                <adec:decorative xmlns:adec="http://schemas.microsoft.com/office/drawing/2017/decorative" val="1"/>
              </a:ext>
            </a:extLst>
          </p:cNvPr>
          <p:cNvSpPr/>
          <p:nvPr/>
        </p:nvSpPr>
        <p:spPr>
          <a:xfrm>
            <a:off x="7697623"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tIns="274320" rIns="0" bIns="0" rtlCol="0" anchor="ctr" anchorCtr="0"/>
          <a:lstStyle/>
          <a:p>
            <a:pPr algn="ctr"/>
            <a:r>
              <a:rPr lang="en-US" sz="500" b="1">
                <a:solidFill>
                  <a:srgbClr val="003F72"/>
                </a:solidFill>
                <a:latin typeface="Arial" panose="020B0604020202020204" pitchFamily="34" charset="0"/>
                <a:cs typeface="Arial" panose="020B0604020202020204" pitchFamily="34" charset="0"/>
              </a:rPr>
              <a:t>CAMERA</a:t>
            </a:r>
          </a:p>
          <a:p>
            <a:pPr algn="ctr"/>
            <a:r>
              <a:rPr lang="en-US" sz="500" b="1">
                <a:solidFill>
                  <a:srgbClr val="003F72"/>
                </a:solidFill>
                <a:latin typeface="Arial" panose="020B0604020202020204" pitchFamily="34" charset="0"/>
                <a:cs typeface="Arial" panose="020B0604020202020204" pitchFamily="34" charset="0"/>
              </a:rPr>
              <a:t>ON/OFF</a:t>
            </a:r>
          </a:p>
          <a:p>
            <a:pPr algn="ctr"/>
            <a:endParaRPr lang="en-US">
              <a:solidFill>
                <a:srgbClr val="003F72"/>
              </a:solidFill>
            </a:endParaRPr>
          </a:p>
        </p:txBody>
      </p:sp>
      <p:sp>
        <p:nvSpPr>
          <p:cNvPr id="14" name="!!volume">
            <a:extLst>
              <a:ext uri="{FF2B5EF4-FFF2-40B4-BE49-F238E27FC236}">
                <a16:creationId xmlns:a16="http://schemas.microsoft.com/office/drawing/2014/main" id="{F35B7C61-E8E3-B71E-1E88-52F8836B701B}"/>
              </a:ext>
              <a:ext uri="{C183D7F6-B498-43B3-948B-1728B52AA6E4}">
                <adec:decorative xmlns:adec="http://schemas.microsoft.com/office/drawing/2017/decorative" val="1"/>
              </a:ext>
            </a:extLst>
          </p:cNvPr>
          <p:cNvSpPr/>
          <p:nvPr/>
        </p:nvSpPr>
        <p:spPr>
          <a:xfrm>
            <a:off x="5868030" y="3845452"/>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tIns="274320" rIns="0" bIns="0" rtlCol="0" anchor="ctr" anchorCtr="0"/>
          <a:lstStyle/>
          <a:p>
            <a:pPr algn="ctr"/>
            <a:r>
              <a:rPr lang="en-US" sz="500" b="1">
                <a:solidFill>
                  <a:srgbClr val="003F72"/>
                </a:solidFill>
                <a:latin typeface="Arial" panose="020B0604020202020204" pitchFamily="34" charset="0"/>
                <a:cs typeface="Arial" panose="020B0604020202020204" pitchFamily="34" charset="0"/>
              </a:rPr>
              <a:t>VOLUME</a:t>
            </a:r>
          </a:p>
          <a:p>
            <a:pPr algn="ctr"/>
            <a:r>
              <a:rPr lang="en-US" sz="500" b="1">
                <a:solidFill>
                  <a:srgbClr val="003F72"/>
                </a:solidFill>
                <a:latin typeface="Arial" panose="020B0604020202020204" pitchFamily="34" charset="0"/>
                <a:cs typeface="Arial" panose="020B0604020202020204" pitchFamily="34" charset="0"/>
              </a:rPr>
              <a:t>UP/DOWN</a:t>
            </a:r>
          </a:p>
          <a:p>
            <a:pPr algn="ctr"/>
            <a:endParaRPr lang="en-US">
              <a:solidFill>
                <a:srgbClr val="003F72"/>
              </a:solidFill>
            </a:endParaRPr>
          </a:p>
        </p:txBody>
      </p:sp>
    </p:spTree>
    <p:extLst>
      <p:ext uri="{BB962C8B-B14F-4D97-AF65-F5344CB8AC3E}">
        <p14:creationId xmlns:p14="http://schemas.microsoft.com/office/powerpoint/2010/main" val="1816134243"/>
      </p:ext>
    </p:extLst>
  </p:cSld>
  <p:clrMapOvr>
    <a:masterClrMapping/>
  </p:clrMapOvr>
  <p:transition spd="med" advClick="0" advTm="200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005CC05-A54A-3CAE-3EEE-2EC04637EB6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AD82629C-69C5-6AE9-239E-782BCF42BB34}"/>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Martha’s Story</a:t>
            </a:r>
          </a:p>
        </p:txBody>
      </p:sp>
      <p:grpSp>
        <p:nvGrpSpPr>
          <p:cNvPr id="3" name="!!soothingLogo">
            <a:extLst>
              <a:ext uri="{FF2B5EF4-FFF2-40B4-BE49-F238E27FC236}">
                <a16:creationId xmlns:a16="http://schemas.microsoft.com/office/drawing/2014/main" id="{700FC526-7670-3F24-9E7B-41E4B14F9624}"/>
              </a:ext>
              <a:ext uri="{C183D7F6-B498-43B3-948B-1728B52AA6E4}">
                <adec:decorative xmlns:adec="http://schemas.microsoft.com/office/drawing/2017/decorative" val="1"/>
              </a:ext>
            </a:extLst>
          </p:cNvPr>
          <p:cNvGrpSpPr/>
          <p:nvPr/>
        </p:nvGrpSpPr>
        <p:grpSpPr>
          <a:xfrm>
            <a:off x="435952" y="985054"/>
            <a:ext cx="2200274" cy="2200274"/>
            <a:chOff x="361521" y="1133907"/>
            <a:chExt cx="2200274" cy="2200274"/>
          </a:xfrm>
        </p:grpSpPr>
        <p:sp>
          <p:nvSpPr>
            <p:cNvPr id="4" name="Circle: Hollow 3">
              <a:extLst>
                <a:ext uri="{FF2B5EF4-FFF2-40B4-BE49-F238E27FC236}">
                  <a16:creationId xmlns:a16="http://schemas.microsoft.com/office/drawing/2014/main" id="{BA1853CA-B252-690C-A6FE-FF787CAE685E}"/>
                </a:ext>
              </a:extLst>
            </p:cNvPr>
            <p:cNvSpPr/>
            <p:nvPr/>
          </p:nvSpPr>
          <p:spPr bwMode="auto">
            <a:xfrm>
              <a:off x="361521" y="1133907"/>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5" name="Picture 4" descr="Text&#10;&#10;Description automatically generated">
              <a:extLst>
                <a:ext uri="{FF2B5EF4-FFF2-40B4-BE49-F238E27FC236}">
                  <a16:creationId xmlns:a16="http://schemas.microsoft.com/office/drawing/2014/main" id="{E0A0DA5D-5A17-2E84-F0C5-C940B5BAB99A}"/>
                </a:ext>
              </a:extLst>
            </p:cNvPr>
            <p:cNvPicPr>
              <a:picLocks noChangeAspect="1"/>
            </p:cNvPicPr>
            <p:nvPr/>
          </p:nvPicPr>
          <p:blipFill>
            <a:blip r:embed="rId4"/>
            <a:stretch>
              <a:fillRect/>
            </a:stretch>
          </p:blipFill>
          <p:spPr>
            <a:xfrm>
              <a:off x="547257" y="1319643"/>
              <a:ext cx="1828800" cy="1828800"/>
            </a:xfrm>
            <a:prstGeom prst="rect">
              <a:avLst/>
            </a:prstGeom>
          </p:spPr>
        </p:pic>
      </p:grpSp>
      <p:pic>
        <p:nvPicPr>
          <p:cNvPr id="7" name="!!marthaImage">
            <a:extLst>
              <a:ext uri="{FF2B5EF4-FFF2-40B4-BE49-F238E27FC236}">
                <a16:creationId xmlns:a16="http://schemas.microsoft.com/office/drawing/2014/main" id="{802250B1-0AB4-4FAF-4742-F62C056CA64B}"/>
              </a:ext>
              <a:ext uri="{C183D7F6-B498-43B3-948B-1728B52AA6E4}">
                <adec:decorative xmlns:adec="http://schemas.microsoft.com/office/drawing/2017/decorative" val="1"/>
              </a:ext>
            </a:extLst>
          </p:cNvPr>
          <p:cNvPicPr>
            <a:picLocks noChangeAspect="1"/>
          </p:cNvPicPr>
          <p:nvPr/>
        </p:nvPicPr>
        <p:blipFill rotWithShape="1">
          <a:blip r:embed="rId5"/>
          <a:srcRect l="5809" t="20523" r="14513" b="-201"/>
          <a:stretch/>
        </p:blipFill>
        <p:spPr>
          <a:xfrm>
            <a:off x="3012971" y="1142998"/>
            <a:ext cx="6166058" cy="4114800"/>
          </a:xfrm>
          <a:prstGeom prst="round2DiagRect">
            <a:avLst>
              <a:gd name="adj1" fmla="val 16667"/>
              <a:gd name="adj2" fmla="val 0"/>
            </a:avLst>
          </a:prstGeom>
          <a:ln w="1905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30551510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9E56519-E843-E71C-84BB-6BD498171B8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6955F335-994D-D9A4-7472-E7C6AB141534}"/>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Martha’s Story</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1</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pic>
        <p:nvPicPr>
          <p:cNvPr id="7" name="!!marthaImage">
            <a:extLst>
              <a:ext uri="{FF2B5EF4-FFF2-40B4-BE49-F238E27FC236}">
                <a16:creationId xmlns:a16="http://schemas.microsoft.com/office/drawing/2014/main" id="{802250B1-0AB4-4FAF-4742-F62C056CA64B}"/>
              </a:ext>
              <a:ext uri="{C183D7F6-B498-43B3-948B-1728B52AA6E4}">
                <adec:decorative xmlns:adec="http://schemas.microsoft.com/office/drawing/2017/decorative" val="1"/>
              </a:ext>
            </a:extLst>
          </p:cNvPr>
          <p:cNvPicPr>
            <a:picLocks noChangeAspect="1"/>
          </p:cNvPicPr>
          <p:nvPr/>
        </p:nvPicPr>
        <p:blipFill rotWithShape="1">
          <a:blip r:embed="rId4"/>
          <a:srcRect t="22748" r="22748"/>
          <a:stretch/>
        </p:blipFill>
        <p:spPr>
          <a:xfrm>
            <a:off x="539309" y="1097671"/>
            <a:ext cx="4227568" cy="2821186"/>
          </a:xfrm>
          <a:prstGeom prst="round2DiagRect">
            <a:avLst>
              <a:gd name="adj1" fmla="val 36952"/>
              <a:gd name="adj2" fmla="val 0"/>
            </a:avLst>
          </a:prstGeom>
          <a:ln w="114300" cap="sq">
            <a:solidFill>
              <a:srgbClr val="FFFFFF"/>
            </a:solidFill>
            <a:miter lim="800000"/>
          </a:ln>
          <a:effectLst>
            <a:outerShdw blurRad="254000" algn="tl" rotWithShape="0">
              <a:srgbClr val="000000">
                <a:alpha val="43000"/>
              </a:srgbClr>
            </a:outerShdw>
          </a:effectLst>
        </p:spPr>
      </p:pic>
      <p:grpSp>
        <p:nvGrpSpPr>
          <p:cNvPr id="3" name="!!soothingLogo">
            <a:extLst>
              <a:ext uri="{FF2B5EF4-FFF2-40B4-BE49-F238E27FC236}">
                <a16:creationId xmlns:a16="http://schemas.microsoft.com/office/drawing/2014/main" id="{700FC526-7670-3F24-9E7B-41E4B14F9624}"/>
              </a:ext>
              <a:ext uri="{C183D7F6-B498-43B3-948B-1728B52AA6E4}">
                <adec:decorative xmlns:adec="http://schemas.microsoft.com/office/drawing/2017/decorative" val="1"/>
              </a:ext>
            </a:extLst>
          </p:cNvPr>
          <p:cNvGrpSpPr/>
          <p:nvPr/>
        </p:nvGrpSpPr>
        <p:grpSpPr>
          <a:xfrm>
            <a:off x="435952" y="985054"/>
            <a:ext cx="2200274" cy="2200274"/>
            <a:chOff x="361521" y="1133907"/>
            <a:chExt cx="2200274" cy="2200274"/>
          </a:xfrm>
        </p:grpSpPr>
        <p:sp>
          <p:nvSpPr>
            <p:cNvPr id="4" name="Circle: Hollow 3">
              <a:extLst>
                <a:ext uri="{FF2B5EF4-FFF2-40B4-BE49-F238E27FC236}">
                  <a16:creationId xmlns:a16="http://schemas.microsoft.com/office/drawing/2014/main" id="{BA1853CA-B252-690C-A6FE-FF787CAE685E}"/>
                </a:ext>
              </a:extLst>
            </p:cNvPr>
            <p:cNvSpPr/>
            <p:nvPr/>
          </p:nvSpPr>
          <p:spPr bwMode="auto">
            <a:xfrm>
              <a:off x="361521" y="1133907"/>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5" name="Picture 4" descr="Text&#10;&#10;Description automatically generated">
              <a:extLst>
                <a:ext uri="{FF2B5EF4-FFF2-40B4-BE49-F238E27FC236}">
                  <a16:creationId xmlns:a16="http://schemas.microsoft.com/office/drawing/2014/main" id="{E0A0DA5D-5A17-2E84-F0C5-C940B5BAB99A}"/>
                </a:ext>
              </a:extLst>
            </p:cNvPr>
            <p:cNvPicPr>
              <a:picLocks noChangeAspect="1"/>
            </p:cNvPicPr>
            <p:nvPr/>
          </p:nvPicPr>
          <p:blipFill>
            <a:blip r:embed="rId5"/>
            <a:stretch>
              <a:fillRect/>
            </a:stretch>
          </p:blipFill>
          <p:spPr>
            <a:xfrm>
              <a:off x="547257" y="1319643"/>
              <a:ext cx="1828800" cy="1828800"/>
            </a:xfrm>
            <a:prstGeom prst="rect">
              <a:avLst/>
            </a:prstGeom>
          </p:spPr>
        </p:pic>
      </p:grpSp>
      <p:sp>
        <p:nvSpPr>
          <p:cNvPr id="1244163" name="!!text"/>
          <p:cNvSpPr>
            <a:spLocks noGrp="1" noChangeArrowheads="1"/>
          </p:cNvSpPr>
          <p:nvPr>
            <p:ph idx="1"/>
          </p:nvPr>
        </p:nvSpPr>
        <p:spPr>
          <a:xfrm>
            <a:off x="5678478" y="984419"/>
            <a:ext cx="5916621" cy="3749213"/>
          </a:xfrm>
        </p:spPr>
        <p:txBody>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When Martha reads at home, she plays soothing music</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The calming effect of the music makes Martha feel calmer, relaxed, and more comfortable which makes it easier for her to concentrate</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This an example of using</a:t>
            </a:r>
            <a:br>
              <a:rPr lang="en-US" kern="1200">
                <a:latin typeface="Arial" panose="020B0604020202020204" pitchFamily="34" charset="0"/>
                <a:cs typeface="Arial" panose="020B0604020202020204" pitchFamily="34" charset="0"/>
              </a:rPr>
            </a:br>
            <a:r>
              <a:rPr lang="en-US" b="1" kern="1200">
                <a:solidFill>
                  <a:srgbClr val="C00000"/>
                </a:solidFill>
                <a:latin typeface="Arial" panose="020B0604020202020204" pitchFamily="34" charset="0"/>
                <a:cs typeface="Arial" panose="020B0604020202020204" pitchFamily="34" charset="0"/>
              </a:rPr>
              <a:t>soothing sound</a:t>
            </a:r>
          </a:p>
        </p:txBody>
      </p:sp>
    </p:spTree>
    <p:extLst>
      <p:ext uri="{BB962C8B-B14F-4D97-AF65-F5344CB8AC3E}">
        <p14:creationId xmlns:p14="http://schemas.microsoft.com/office/powerpoint/2010/main" val="2970583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44163">
                                            <p:txEl>
                                              <p:pRg st="0" end="0"/>
                                            </p:txEl>
                                          </p:spTgt>
                                        </p:tgtEl>
                                        <p:attrNameLst>
                                          <p:attrName>style.visibility</p:attrName>
                                        </p:attrNameLst>
                                      </p:cBhvr>
                                      <p:to>
                                        <p:strVal val="visible"/>
                                      </p:to>
                                    </p:set>
                                    <p:animEffect transition="in" filter="fade">
                                      <p:cBhvr>
                                        <p:cTn id="7" dur="1500"/>
                                        <p:tgtEl>
                                          <p:spTgt spid="1244163">
                                            <p:txEl>
                                              <p:pRg st="0" end="0"/>
                                            </p:txEl>
                                          </p:spTgt>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244163">
                                            <p:txEl>
                                              <p:pRg st="1" end="1"/>
                                            </p:txEl>
                                          </p:spTgt>
                                        </p:tgtEl>
                                        <p:attrNameLst>
                                          <p:attrName>style.visibility</p:attrName>
                                        </p:attrNameLst>
                                      </p:cBhvr>
                                      <p:to>
                                        <p:strVal val="visible"/>
                                      </p:to>
                                    </p:set>
                                    <p:animEffect transition="in" filter="fade">
                                      <p:cBhvr>
                                        <p:cTn id="11" dur="1500"/>
                                        <p:tgtEl>
                                          <p:spTgt spid="1244163">
                                            <p:txEl>
                                              <p:pRg st="1" end="1"/>
                                            </p:txEl>
                                          </p:spTgt>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1244163">
                                            <p:txEl>
                                              <p:pRg st="2" end="2"/>
                                            </p:txEl>
                                          </p:spTgt>
                                        </p:tgtEl>
                                        <p:attrNameLst>
                                          <p:attrName>style.visibility</p:attrName>
                                        </p:attrNameLst>
                                      </p:cBhvr>
                                      <p:to>
                                        <p:strVal val="visible"/>
                                      </p:to>
                                    </p:set>
                                    <p:animEffect transition="in" filter="fade">
                                      <p:cBhvr>
                                        <p:cTn id="15" dur="1500"/>
                                        <p:tgtEl>
                                          <p:spTgt spid="12441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416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507508D-64FA-246A-FF2E-532E8B8FC846}"/>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Tell Me in Your Own Words:</a:t>
            </a:r>
          </a:p>
        </p:txBody>
      </p:sp>
      <p:grpSp>
        <p:nvGrpSpPr>
          <p:cNvPr id="34823" name="!!soothingLogo">
            <a:extLst>
              <a:ext uri="{FF2B5EF4-FFF2-40B4-BE49-F238E27FC236}">
                <a16:creationId xmlns:a16="http://schemas.microsoft.com/office/drawing/2014/main" id="{04549E4A-EAD7-A533-55C7-85193493629C}"/>
              </a:ext>
              <a:ext uri="{C183D7F6-B498-43B3-948B-1728B52AA6E4}">
                <adec:decorative xmlns:adec="http://schemas.microsoft.com/office/drawing/2017/decorative" val="1"/>
              </a:ext>
            </a:extLst>
          </p:cNvPr>
          <p:cNvGrpSpPr/>
          <p:nvPr/>
        </p:nvGrpSpPr>
        <p:grpSpPr>
          <a:xfrm>
            <a:off x="435952" y="985054"/>
            <a:ext cx="2200274" cy="2200274"/>
            <a:chOff x="361521" y="1133907"/>
            <a:chExt cx="2200274" cy="2200274"/>
          </a:xfrm>
        </p:grpSpPr>
        <p:sp>
          <p:nvSpPr>
            <p:cNvPr id="34824" name="Circle: Hollow 34823">
              <a:extLst>
                <a:ext uri="{FF2B5EF4-FFF2-40B4-BE49-F238E27FC236}">
                  <a16:creationId xmlns:a16="http://schemas.microsoft.com/office/drawing/2014/main" id="{9721D6BD-BB7C-6CDC-EA31-91AE83A265B6}"/>
                </a:ext>
              </a:extLst>
            </p:cNvPr>
            <p:cNvSpPr/>
            <p:nvPr/>
          </p:nvSpPr>
          <p:spPr bwMode="auto">
            <a:xfrm>
              <a:off x="361521" y="1133907"/>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34825" name="Picture 34824" descr="Text&#10;&#10;Description automatically generated">
              <a:extLst>
                <a:ext uri="{FF2B5EF4-FFF2-40B4-BE49-F238E27FC236}">
                  <a16:creationId xmlns:a16="http://schemas.microsoft.com/office/drawing/2014/main" id="{8025DD2D-EF1D-4C9F-3BB9-4CB178D36F33}"/>
                </a:ext>
              </a:extLst>
            </p:cNvPr>
            <p:cNvPicPr>
              <a:picLocks noChangeAspect="1"/>
            </p:cNvPicPr>
            <p:nvPr/>
          </p:nvPicPr>
          <p:blipFill>
            <a:blip r:embed="rId3"/>
            <a:stretch>
              <a:fillRect/>
            </a:stretch>
          </p:blipFill>
          <p:spPr>
            <a:xfrm>
              <a:off x="547257" y="1319643"/>
              <a:ext cx="1828800" cy="1828800"/>
            </a:xfrm>
            <a:prstGeom prst="rect">
              <a:avLst/>
            </a:prstGeom>
          </p:spPr>
        </p:pic>
      </p:grpSp>
      <p:sp>
        <p:nvSpPr>
          <p:cNvPr id="4" name="Rectangle 3">
            <a:extLst>
              <a:ext uri="{FF2B5EF4-FFF2-40B4-BE49-F238E27FC236}">
                <a16:creationId xmlns:a16="http://schemas.microsoft.com/office/drawing/2014/main" id="{E0E6D1F2-31FC-E9EE-D4E5-4B62B1215EC4}"/>
              </a:ext>
            </a:extLst>
          </p:cNvPr>
          <p:cNvSpPr txBox="1">
            <a:spLocks noChangeArrowheads="1"/>
          </p:cNvSpPr>
          <p:nvPr/>
        </p:nvSpPr>
        <p:spPr bwMode="auto">
          <a:xfrm>
            <a:off x="3241851" y="1586919"/>
            <a:ext cx="7428344" cy="111762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What is the purpose of Soothing Sound?</a:t>
            </a:r>
          </a:p>
          <a:p>
            <a:pPr marL="228600" indent="-228600" eaLnBrk="0" hangingPunct="0">
              <a:lnSpc>
                <a:spcPct val="90000"/>
              </a:lnSpc>
              <a:spcBef>
                <a:spcPts val="18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Describe the concept rather than giving an example</a:t>
            </a:r>
            <a:endParaRPr lang="en-US" kern="1200">
              <a:latin typeface="Arial" panose="020B0604020202020204" pitchFamily="34" charset="0"/>
              <a:cs typeface="Arial" panose="020B0604020202020204" pitchFamily="34" charset="0"/>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E39566C-82FC-8244-C603-202079CC673E}"/>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Take a Moment to Discuss…</a:t>
            </a:r>
          </a:p>
        </p:txBody>
      </p:sp>
      <p:grpSp>
        <p:nvGrpSpPr>
          <p:cNvPr id="6" name="!!soothingLogo">
            <a:extLst>
              <a:ext uri="{FF2B5EF4-FFF2-40B4-BE49-F238E27FC236}">
                <a16:creationId xmlns:a16="http://schemas.microsoft.com/office/drawing/2014/main" id="{D7C9FABC-D242-2E01-B75E-1ACF9A3E30D2}"/>
              </a:ext>
              <a:ext uri="{C183D7F6-B498-43B3-948B-1728B52AA6E4}">
                <adec:decorative xmlns:adec="http://schemas.microsoft.com/office/drawing/2017/decorative" val="1"/>
              </a:ext>
            </a:extLst>
          </p:cNvPr>
          <p:cNvGrpSpPr/>
          <p:nvPr/>
        </p:nvGrpSpPr>
        <p:grpSpPr>
          <a:xfrm>
            <a:off x="435952" y="985054"/>
            <a:ext cx="2200274" cy="2200274"/>
            <a:chOff x="361521" y="1133907"/>
            <a:chExt cx="2200274" cy="2200274"/>
          </a:xfrm>
        </p:grpSpPr>
        <p:sp>
          <p:nvSpPr>
            <p:cNvPr id="7" name="Circle: Hollow 6">
              <a:extLst>
                <a:ext uri="{FF2B5EF4-FFF2-40B4-BE49-F238E27FC236}">
                  <a16:creationId xmlns:a16="http://schemas.microsoft.com/office/drawing/2014/main" id="{68E172AC-B66D-C431-FE19-70484D2D02EC}"/>
                </a:ext>
              </a:extLst>
            </p:cNvPr>
            <p:cNvSpPr/>
            <p:nvPr/>
          </p:nvSpPr>
          <p:spPr bwMode="auto">
            <a:xfrm>
              <a:off x="361521" y="1133907"/>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a:extLst>
                <a:ext uri="{FF2B5EF4-FFF2-40B4-BE49-F238E27FC236}">
                  <a16:creationId xmlns:a16="http://schemas.microsoft.com/office/drawing/2014/main" id="{CDF63A76-ECC6-C09C-E043-CC3D6150C3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7257" y="1319643"/>
              <a:ext cx="1828800" cy="1828800"/>
            </a:xfrm>
            <a:prstGeom prst="rect">
              <a:avLst/>
            </a:prstGeom>
          </p:spPr>
        </p:pic>
      </p:grpSp>
      <p:sp>
        <p:nvSpPr>
          <p:cNvPr id="1047574" name="Rectangle 22"/>
          <p:cNvSpPr>
            <a:spLocks noGrp="1" noChangeArrowheads="1"/>
          </p:cNvSpPr>
          <p:nvPr>
            <p:ph idx="1"/>
          </p:nvPr>
        </p:nvSpPr>
        <p:spPr>
          <a:xfrm>
            <a:off x="3334517" y="1472566"/>
            <a:ext cx="6126983" cy="3054047"/>
          </a:xfrm>
        </p:spPr>
        <p:txBody>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Can you think of a soothing sound that might help you live better with tinnitus? </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How might soothing </a:t>
            </a:r>
            <a:r>
              <a:rPr lang="en-US">
                <a:latin typeface="Arial" panose="020B0604020202020204" pitchFamily="34" charset="0"/>
                <a:cs typeface="Arial" panose="020B0604020202020204" pitchFamily="34" charset="0"/>
              </a:rPr>
              <a:t>s</a:t>
            </a:r>
            <a:r>
              <a:rPr lang="en-US" kern="1200">
                <a:latin typeface="Arial" panose="020B0604020202020204" pitchFamily="34" charset="0"/>
                <a:cs typeface="Arial" panose="020B0604020202020204" pitchFamily="34" charset="0"/>
              </a:rPr>
              <a:t>ound help you do things you want to do?</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Environmental sounds, music, or speech</a:t>
            </a:r>
            <a:br>
              <a:rPr lang="en-US" kern="1200">
                <a:latin typeface="Arial" panose="020B0604020202020204" pitchFamily="34" charset="0"/>
                <a:cs typeface="Arial" panose="020B0604020202020204" pitchFamily="34" charset="0"/>
              </a:rPr>
            </a:br>
            <a:r>
              <a:rPr lang="en-US" kern="1200">
                <a:latin typeface="Arial" panose="020B0604020202020204" pitchFamily="34" charset="0"/>
                <a:cs typeface="Arial" panose="020B0604020202020204" pitchFamily="34" charset="0"/>
              </a:rPr>
              <a:t>may be soothing to you</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Volunteers share your ideas</a:t>
            </a:r>
          </a:p>
          <a:p>
            <a:pPr marL="228600" indent="-228600" eaLnBrk="0" hangingPunct="0">
              <a:lnSpc>
                <a:spcPct val="90000"/>
              </a:lnSpc>
              <a:spcBef>
                <a:spcPts val="1800"/>
              </a:spcBef>
              <a:buSzPct val="100000"/>
              <a:buFont typeface="Arial" panose="020B0604020202020204" pitchFamily="34" charset="0"/>
              <a:buChar char="•"/>
              <a:defRPr/>
            </a:pPr>
            <a:endParaRPr lang="en-US" kern="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235768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BF457A-F7BA-253C-3365-0F391D2F2A6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40F2E93-7D0B-095C-18F7-853FA69FBA20}"/>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Take a Moment to…</a:t>
            </a:r>
          </a:p>
        </p:txBody>
      </p:sp>
      <p:sp>
        <p:nvSpPr>
          <p:cNvPr id="1152004" name="Rectangle 4"/>
          <p:cNvSpPr>
            <a:spLocks noGrp="1" noChangeArrowheads="1"/>
          </p:cNvSpPr>
          <p:nvPr>
            <p:ph idx="1"/>
          </p:nvPr>
        </p:nvSpPr>
        <p:spPr>
          <a:xfrm>
            <a:off x="354744" y="1281136"/>
            <a:ext cx="4833943" cy="4067009"/>
          </a:xfrm>
        </p:spPr>
        <p:txBody>
          <a:bodyPr>
            <a:normAutofit/>
          </a:bodyPr>
          <a:lstStyle/>
          <a:p>
            <a:pPr marL="228600" indent="-228600" eaLnBrk="0" hangingPunct="0">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Write down some soothing sounds that you’ll try before</a:t>
            </a:r>
            <a:br>
              <a:rPr lang="en-US" kern="1200">
                <a:latin typeface="Arial" panose="020B0604020202020204" pitchFamily="34" charset="0"/>
                <a:cs typeface="Arial" panose="020B0604020202020204" pitchFamily="34" charset="0"/>
              </a:rPr>
            </a:br>
            <a:r>
              <a:rPr lang="en-US" kern="1200">
                <a:latin typeface="Arial" panose="020B0604020202020204" pitchFamily="34" charset="0"/>
                <a:cs typeface="Arial" panose="020B0604020202020204" pitchFamily="34" charset="0"/>
              </a:rPr>
              <a:t>we meet again</a:t>
            </a:r>
          </a:p>
          <a:p>
            <a:pPr marL="228600" indent="-228600" eaLnBrk="0" hangingPunct="0">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Write down the device you’ll use </a:t>
            </a:r>
          </a:p>
          <a:p>
            <a:pPr marL="228600" indent="-228600" eaLnBrk="0" hangingPunct="0">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Choose sounds and devices that are easy for you to use</a:t>
            </a:r>
          </a:p>
          <a:p>
            <a:pPr marL="228600" indent="-228600" eaLnBrk="0" hangingPunct="0">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Choose sounds and devices that you already have</a:t>
            </a:r>
          </a:p>
        </p:txBody>
      </p:sp>
      <p:pic>
        <p:nvPicPr>
          <p:cNvPr id="3" name="Picture 2" descr="Sound plan worksheet sample focusing on the soothing sound section">
            <a:extLst>
              <a:ext uri="{FF2B5EF4-FFF2-40B4-BE49-F238E27FC236}">
                <a16:creationId xmlns:a16="http://schemas.microsoft.com/office/drawing/2014/main" id="{9F80D2BB-BD59-C6D4-5955-E568F83F1F42}"/>
              </a:ext>
            </a:extLst>
          </p:cNvPr>
          <p:cNvPicPr>
            <a:picLocks noChangeAspect="1"/>
          </p:cNvPicPr>
          <p:nvPr/>
        </p:nvPicPr>
        <p:blipFill>
          <a:blip r:embed="rId4"/>
          <a:stretch>
            <a:fillRect/>
          </a:stretch>
        </p:blipFill>
        <p:spPr>
          <a:xfrm>
            <a:off x="6059926" y="596001"/>
            <a:ext cx="5760720" cy="5108982"/>
          </a:xfrm>
          <a:prstGeom prst="rect">
            <a:avLst/>
          </a:prstGeom>
        </p:spPr>
      </p:pic>
      <p:sp>
        <p:nvSpPr>
          <p:cNvPr id="4" name="Oval 7">
            <a:extLst>
              <a:ext uri="{FF2B5EF4-FFF2-40B4-BE49-F238E27FC236}">
                <a16:creationId xmlns:a16="http://schemas.microsoft.com/office/drawing/2014/main" id="{702867CF-A760-0061-1B0D-DC8C5EBCE9B4}"/>
              </a:ext>
              <a:ext uri="{C183D7F6-B498-43B3-948B-1728B52AA6E4}">
                <adec:decorative xmlns:adec="http://schemas.microsoft.com/office/drawing/2017/decorative" val="1"/>
              </a:ext>
            </a:extLst>
          </p:cNvPr>
          <p:cNvSpPr>
            <a:spLocks noChangeArrowheads="1"/>
          </p:cNvSpPr>
          <p:nvPr/>
        </p:nvSpPr>
        <p:spPr bwMode="auto">
          <a:xfrm>
            <a:off x="5945530" y="1964695"/>
            <a:ext cx="3609343" cy="1284104"/>
          </a:xfrm>
          <a:prstGeom prst="ellipse">
            <a:avLst/>
          </a:prstGeom>
          <a:noFill/>
          <a:ln w="25400">
            <a:solidFill>
              <a:srgbClr val="FF0000"/>
            </a:solidFill>
            <a:round/>
            <a:headEnd/>
            <a:tailEnd/>
          </a:ln>
        </p:spPr>
        <p:txBody>
          <a:bodyPr wrap="none" anchor="ctr"/>
          <a:lstStyle/>
          <a:p>
            <a:endParaRPr lang="en-US"/>
          </a:p>
        </p:txBody>
      </p:sp>
    </p:spTree>
    <p:extLst>
      <p:ext uri="{BB962C8B-B14F-4D97-AF65-F5344CB8AC3E}">
        <p14:creationId xmlns:p14="http://schemas.microsoft.com/office/powerpoint/2010/main" val="1996486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4B01C-F9A1-0B46-A2AF-4763DC955365}"/>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What is Background Sound?</a:t>
            </a:r>
          </a:p>
        </p:txBody>
      </p:sp>
      <p:grpSp>
        <p:nvGrpSpPr>
          <p:cNvPr id="13" name="Group 12">
            <a:extLst>
              <a:ext uri="{FF2B5EF4-FFF2-40B4-BE49-F238E27FC236}">
                <a16:creationId xmlns:a16="http://schemas.microsoft.com/office/drawing/2014/main" id="{7546B9E2-5D07-8209-6C86-752130CAD277}"/>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8" name="Circle: Hollow 7">
              <a:extLst>
                <a:ext uri="{FF2B5EF4-FFF2-40B4-BE49-F238E27FC236}">
                  <a16:creationId xmlns:a16="http://schemas.microsoft.com/office/drawing/2014/main" id="{9626B6F6-6AD8-0C14-CA97-68019EB9BDB6}"/>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11" name="Picture 10">
              <a:extLst>
                <a:ext uri="{FF2B5EF4-FFF2-40B4-BE49-F238E27FC236}">
                  <a16:creationId xmlns:a16="http://schemas.microsoft.com/office/drawing/2014/main" id="{61071AA5-0348-56B2-3D96-2AAC57DFC93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81600" y="2514600"/>
              <a:ext cx="1828800" cy="1828800"/>
            </a:xfrm>
            <a:prstGeom prst="rect">
              <a:avLst/>
            </a:prstGeom>
          </p:spPr>
        </p:pic>
      </p:grpSp>
      <p:grpSp>
        <p:nvGrpSpPr>
          <p:cNvPr id="4" name="Group 3" descr="Sound plan worksheet sample focusing on the background sound section ">
            <a:extLst>
              <a:ext uri="{FF2B5EF4-FFF2-40B4-BE49-F238E27FC236}">
                <a16:creationId xmlns:a16="http://schemas.microsoft.com/office/drawing/2014/main" id="{F9A6348E-E81E-B414-969E-5FC7A0282E25}"/>
              </a:ext>
            </a:extLst>
          </p:cNvPr>
          <p:cNvGrpSpPr/>
          <p:nvPr/>
        </p:nvGrpSpPr>
        <p:grpSpPr>
          <a:xfrm>
            <a:off x="5721926" y="789708"/>
            <a:ext cx="6087923" cy="4914522"/>
            <a:chOff x="5778762" y="564570"/>
            <a:chExt cx="6031088" cy="5108982"/>
          </a:xfrm>
        </p:grpSpPr>
        <p:pic>
          <p:nvPicPr>
            <p:cNvPr id="3" name="Picture 2">
              <a:extLst>
                <a:ext uri="{FF2B5EF4-FFF2-40B4-BE49-F238E27FC236}">
                  <a16:creationId xmlns:a16="http://schemas.microsoft.com/office/drawing/2014/main" id="{DAD3954C-A874-481C-39FD-A472F4AC19D4}"/>
                </a:ext>
              </a:extLst>
            </p:cNvPr>
            <p:cNvPicPr>
              <a:picLocks noChangeAspect="1"/>
            </p:cNvPicPr>
            <p:nvPr/>
          </p:nvPicPr>
          <p:blipFill>
            <a:blip r:embed="rId4"/>
            <a:stretch>
              <a:fillRect/>
            </a:stretch>
          </p:blipFill>
          <p:spPr>
            <a:xfrm>
              <a:off x="6049130" y="564570"/>
              <a:ext cx="5760720" cy="5108982"/>
            </a:xfrm>
            <a:prstGeom prst="rect">
              <a:avLst/>
            </a:prstGeom>
          </p:spPr>
        </p:pic>
        <p:sp>
          <p:nvSpPr>
            <p:cNvPr id="6" name="Oval 7">
              <a:extLst>
                <a:ext uri="{FF2B5EF4-FFF2-40B4-BE49-F238E27FC236}">
                  <a16:creationId xmlns:a16="http://schemas.microsoft.com/office/drawing/2014/main" id="{C3367E37-CE81-C814-8F43-7A23B2FBB2AF}"/>
                </a:ext>
                <a:ext uri="{C183D7F6-B498-43B3-948B-1728B52AA6E4}">
                  <adec:decorative xmlns:adec="http://schemas.microsoft.com/office/drawing/2017/decorative" val="1"/>
                </a:ext>
              </a:extLst>
            </p:cNvPr>
            <p:cNvSpPr>
              <a:spLocks noChangeArrowheads="1"/>
            </p:cNvSpPr>
            <p:nvPr/>
          </p:nvSpPr>
          <p:spPr bwMode="auto">
            <a:xfrm>
              <a:off x="5778762" y="3119061"/>
              <a:ext cx="3661067" cy="1284104"/>
            </a:xfrm>
            <a:prstGeom prst="ellipse">
              <a:avLst/>
            </a:prstGeom>
            <a:noFill/>
            <a:ln w="25400">
              <a:solidFill>
                <a:srgbClr val="FF0000"/>
              </a:solidFill>
              <a:round/>
              <a:headEnd/>
              <a:tailEnd/>
            </a:ln>
          </p:spPr>
          <p:txBody>
            <a:bodyPr wrap="none" anchor="ctr"/>
            <a:lstStyle/>
            <a:p>
              <a:endParaRPr lang="en-US"/>
            </a:p>
          </p:txBody>
        </p:sp>
      </p:gr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1E13F-0954-F14E-0230-FB34ADC97622}"/>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Background Sound</a:t>
            </a:r>
          </a:p>
        </p:txBody>
      </p:sp>
      <p:grpSp>
        <p:nvGrpSpPr>
          <p:cNvPr id="3" name="Group 2">
            <a:extLst>
              <a:ext uri="{FF2B5EF4-FFF2-40B4-BE49-F238E27FC236}">
                <a16:creationId xmlns:a16="http://schemas.microsoft.com/office/drawing/2014/main" id="{8DF007CE-2EDB-BF8B-5642-B87E1DFAA21D}"/>
              </a:ext>
              <a:ext uri="{C183D7F6-B498-43B3-948B-1728B52AA6E4}">
                <adec:decorative xmlns:adec="http://schemas.microsoft.com/office/drawing/2017/decorative" val="1"/>
              </a:ext>
            </a:extLst>
          </p:cNvPr>
          <p:cNvGrpSpPr/>
          <p:nvPr/>
        </p:nvGrpSpPr>
        <p:grpSpPr>
          <a:xfrm>
            <a:off x="438912" y="1018328"/>
            <a:ext cx="2200274" cy="2200274"/>
            <a:chOff x="4995863" y="2328863"/>
            <a:chExt cx="2200274" cy="2200274"/>
          </a:xfrm>
        </p:grpSpPr>
        <p:sp>
          <p:nvSpPr>
            <p:cNvPr id="4" name="Circle: Hollow 3">
              <a:extLst>
                <a:ext uri="{FF2B5EF4-FFF2-40B4-BE49-F238E27FC236}">
                  <a16:creationId xmlns:a16="http://schemas.microsoft.com/office/drawing/2014/main" id="{C9CC2D2E-71FF-56BD-184D-E6D19D1DB1DA}"/>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9" name="Picture 8">
              <a:extLst>
                <a:ext uri="{FF2B5EF4-FFF2-40B4-BE49-F238E27FC236}">
                  <a16:creationId xmlns:a16="http://schemas.microsoft.com/office/drawing/2014/main" id="{E5681784-CBEC-2A7A-3D1B-0CE8208CB40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81600" y="2514600"/>
              <a:ext cx="1828800" cy="1828800"/>
            </a:xfrm>
            <a:prstGeom prst="rect">
              <a:avLst/>
            </a:prstGeom>
          </p:spPr>
        </p:pic>
      </p:grpSp>
      <p:sp>
        <p:nvSpPr>
          <p:cNvPr id="6" name="Rectangle 10">
            <a:extLst>
              <a:ext uri="{FF2B5EF4-FFF2-40B4-BE49-F238E27FC236}">
                <a16:creationId xmlns:a16="http://schemas.microsoft.com/office/drawing/2014/main" id="{FF1D5F50-054B-B724-43F9-2BE90865DDEB}"/>
              </a:ext>
            </a:extLst>
          </p:cNvPr>
          <p:cNvSpPr txBox="1">
            <a:spLocks noChangeArrowheads="1"/>
          </p:cNvSpPr>
          <p:nvPr/>
        </p:nvSpPr>
        <p:spPr bwMode="auto">
          <a:xfrm>
            <a:off x="3250161" y="1018328"/>
            <a:ext cx="8666535" cy="38203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0" indent="0" eaLnBrk="0" hangingPunct="0">
              <a:lnSpc>
                <a:spcPct val="90000"/>
              </a:lnSpc>
              <a:spcBef>
                <a:spcPts val="1200"/>
              </a:spcBef>
              <a:buSzPct val="100000"/>
              <a:buNone/>
              <a:defRPr/>
            </a:pPr>
            <a:r>
              <a:rPr lang="en-US" b="1" kern="1200">
                <a:solidFill>
                  <a:srgbClr val="C00000"/>
                </a:solidFill>
                <a:latin typeface="Arial" panose="020B0604020202020204" pitchFamily="34" charset="0"/>
                <a:cs typeface="Arial" panose="020B0604020202020204" pitchFamily="34" charset="0"/>
              </a:rPr>
              <a:t>What is it?</a:t>
            </a:r>
          </a:p>
          <a:p>
            <a:pPr marL="742950" lvl="2" indent="-342900" eaLnBrk="0" hangingPunct="0">
              <a:lnSpc>
                <a:spcPct val="90000"/>
              </a:lnSpc>
              <a:spcBef>
                <a:spcPts val="12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 Any neutral sound</a:t>
            </a:r>
          </a:p>
          <a:p>
            <a:pPr marL="0" lvl="1" indent="0" eaLnBrk="0" hangingPunct="0">
              <a:lnSpc>
                <a:spcPct val="90000"/>
              </a:lnSpc>
              <a:spcBef>
                <a:spcPts val="1200"/>
              </a:spcBef>
              <a:buSzPct val="100000"/>
              <a:buNone/>
              <a:defRPr/>
            </a:pPr>
            <a:r>
              <a:rPr lang="en-US" b="1" kern="1200">
                <a:solidFill>
                  <a:srgbClr val="C00000"/>
                </a:solidFill>
                <a:latin typeface="Arial" panose="020B0604020202020204" pitchFamily="34" charset="0"/>
                <a:ea typeface="+mn-ea"/>
                <a:cs typeface="Arial" panose="020B0604020202020204" pitchFamily="34" charset="0"/>
              </a:rPr>
              <a:t>How can it help?</a:t>
            </a:r>
          </a:p>
          <a:p>
            <a:pPr marL="742950" lvl="2" indent="-342900" eaLnBrk="0" hangingPunct="0">
              <a:lnSpc>
                <a:spcPct val="90000"/>
              </a:lnSpc>
              <a:spcBef>
                <a:spcPts val="12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By filling in the quiet around you</a:t>
            </a:r>
          </a:p>
          <a:p>
            <a:pPr marL="742950" lvl="2" indent="-342900" eaLnBrk="0" hangingPunct="0">
              <a:lnSpc>
                <a:spcPct val="90000"/>
              </a:lnSpc>
              <a:spcBef>
                <a:spcPts val="12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By m</a:t>
            </a:r>
            <a:r>
              <a:rPr lang="en-US" kern="1200">
                <a:latin typeface="Arial" panose="020B0604020202020204" pitchFamily="34" charset="0"/>
                <a:ea typeface="+mn-ea"/>
                <a:cs typeface="Arial" panose="020B0604020202020204" pitchFamily="34" charset="0"/>
              </a:rPr>
              <a:t>aking it easier to do what you want to do (sleep, read, etc.)</a:t>
            </a:r>
          </a:p>
          <a:p>
            <a:pPr marL="0" lvl="1" indent="0" eaLnBrk="0" hangingPunct="0">
              <a:lnSpc>
                <a:spcPct val="90000"/>
              </a:lnSpc>
              <a:spcBef>
                <a:spcPts val="1200"/>
              </a:spcBef>
              <a:buSzPct val="100000"/>
              <a:buNone/>
              <a:defRPr/>
            </a:pPr>
            <a:r>
              <a:rPr lang="en-US" b="1" kern="1200">
                <a:solidFill>
                  <a:srgbClr val="C00000"/>
                </a:solidFill>
                <a:latin typeface="Arial" panose="020B0604020202020204" pitchFamily="34" charset="0"/>
                <a:ea typeface="+mn-ea"/>
                <a:cs typeface="Arial" panose="020B0604020202020204" pitchFamily="34" charset="0"/>
              </a:rPr>
              <a:t>When can it help?</a:t>
            </a:r>
          </a:p>
          <a:p>
            <a:pPr marL="742950" lvl="2" indent="-342900" eaLnBrk="0" hangingPunct="0">
              <a:lnSpc>
                <a:spcPct val="90000"/>
              </a:lnSpc>
              <a:spcBef>
                <a:spcPts val="12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Anytime</a:t>
            </a:r>
            <a:endParaRPr lang="en-US">
              <a:latin typeface="Arial" panose="020B0604020202020204" pitchFamily="34" charset="0"/>
              <a:cs typeface="Arial" panose="020B0604020202020204" pitchFamily="34" charset="0"/>
            </a:endParaRP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A9AC076B-1A39-E73D-0DF8-C017685B7169}"/>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How Does Background Sound Work?</a:t>
            </a:r>
          </a:p>
        </p:txBody>
      </p:sp>
      <p:grpSp>
        <p:nvGrpSpPr>
          <p:cNvPr id="6" name="!!tinnitusCircle">
            <a:extLst>
              <a:ext uri="{FF2B5EF4-FFF2-40B4-BE49-F238E27FC236}">
                <a16:creationId xmlns:a16="http://schemas.microsoft.com/office/drawing/2014/main" id="{276E6DA4-3DE4-04DF-84D3-826C1B7469C7}"/>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7" name="Circle: Hollow 6">
              <a:extLst>
                <a:ext uri="{FF2B5EF4-FFF2-40B4-BE49-F238E27FC236}">
                  <a16:creationId xmlns:a16="http://schemas.microsoft.com/office/drawing/2014/main" id="{89B365DC-2F8C-B417-9C35-7A5D139D9EB3}"/>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a:extLst>
                <a:ext uri="{FF2B5EF4-FFF2-40B4-BE49-F238E27FC236}">
                  <a16:creationId xmlns:a16="http://schemas.microsoft.com/office/drawing/2014/main" id="{D44D21A2-C722-8B4E-4BC7-23911D27F4A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81600" y="2514600"/>
              <a:ext cx="1828800" cy="1828800"/>
            </a:xfrm>
            <a:prstGeom prst="rect">
              <a:avLst/>
            </a:prstGeom>
          </p:spPr>
        </p:pic>
      </p:grpSp>
      <p:sp>
        <p:nvSpPr>
          <p:cNvPr id="3" name="!!bodyText">
            <a:extLst>
              <a:ext uri="{FF2B5EF4-FFF2-40B4-BE49-F238E27FC236}">
                <a16:creationId xmlns:a16="http://schemas.microsoft.com/office/drawing/2014/main" id="{03DB92C4-F1F4-9AB6-E423-887F1E6CAA8B}"/>
              </a:ext>
            </a:extLst>
          </p:cNvPr>
          <p:cNvSpPr txBox="1"/>
          <p:nvPr/>
        </p:nvSpPr>
        <p:spPr>
          <a:xfrm>
            <a:off x="3086100" y="1282700"/>
            <a:ext cx="4301177" cy="3517886"/>
          </a:xfrm>
          <a:prstGeom prst="rect">
            <a:avLst/>
          </a:prstGeom>
          <a:noFill/>
        </p:spPr>
        <p:txBody>
          <a:bodyPr wrap="none" rtlCol="0">
            <a:spAutoFit/>
          </a:bodyPr>
          <a:lstStyle/>
          <a:p>
            <a:r>
              <a:rPr lang="en-US" sz="2400">
                <a:solidFill>
                  <a:srgbClr val="003F72"/>
                </a:solidFill>
                <a:latin typeface="Arial" panose="020B0604020202020204" pitchFamily="34" charset="0"/>
                <a:cs typeface="Arial" panose="020B0604020202020204" pitchFamily="34" charset="0"/>
              </a:rPr>
              <a:t>Imagine a lit candle in a</a:t>
            </a:r>
            <a:br>
              <a:rPr lang="en-US" sz="2400">
                <a:solidFill>
                  <a:srgbClr val="003F72"/>
                </a:solidFill>
                <a:latin typeface="Arial" panose="020B0604020202020204" pitchFamily="34" charset="0"/>
                <a:cs typeface="Arial" panose="020B0604020202020204" pitchFamily="34" charset="0"/>
              </a:rPr>
            </a:br>
            <a:r>
              <a:rPr lang="en-US" sz="2400">
                <a:solidFill>
                  <a:srgbClr val="003F72"/>
                </a:solidFill>
                <a:latin typeface="Arial" panose="020B0604020202020204" pitchFamily="34" charset="0"/>
                <a:cs typeface="Arial" panose="020B0604020202020204" pitchFamily="34" charset="0"/>
              </a:rPr>
              <a:t>dark room…</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The candle is the only</a:t>
            </a:r>
            <a:br>
              <a:rPr lang="en-US" sz="2400">
                <a:solidFill>
                  <a:srgbClr val="003F72"/>
                </a:solidFill>
                <a:latin typeface="Arial" panose="020B0604020202020204" pitchFamily="34" charset="0"/>
                <a:cs typeface="Arial" panose="020B0604020202020204" pitchFamily="34" charset="0"/>
              </a:rPr>
            </a:br>
            <a:r>
              <a:rPr lang="en-US" sz="2400">
                <a:solidFill>
                  <a:srgbClr val="003F72"/>
                </a:solidFill>
                <a:latin typeface="Arial" panose="020B0604020202020204" pitchFamily="34" charset="0"/>
                <a:cs typeface="Arial" panose="020B0604020202020204" pitchFamily="34" charset="0"/>
              </a:rPr>
              <a:t>light in the room</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The brightness of the candle</a:t>
            </a:r>
            <a:br>
              <a:rPr lang="en-US" sz="2400">
                <a:solidFill>
                  <a:srgbClr val="003F72"/>
                </a:solidFill>
                <a:latin typeface="Arial" panose="020B0604020202020204" pitchFamily="34" charset="0"/>
                <a:cs typeface="Arial" panose="020B0604020202020204" pitchFamily="34" charset="0"/>
              </a:rPr>
            </a:br>
            <a:r>
              <a:rPr lang="en-US" sz="2400">
                <a:solidFill>
                  <a:srgbClr val="003F72"/>
                </a:solidFill>
                <a:latin typeface="Arial" panose="020B0604020202020204" pitchFamily="34" charset="0"/>
                <a:cs typeface="Arial" panose="020B0604020202020204" pitchFamily="34" charset="0"/>
              </a:rPr>
              <a:t>stands out in the dark room</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The candle naturally attracts</a:t>
            </a:r>
            <a:br>
              <a:rPr lang="en-US" sz="2400">
                <a:solidFill>
                  <a:srgbClr val="003F72"/>
                </a:solidFill>
                <a:latin typeface="Arial" panose="020B0604020202020204" pitchFamily="34" charset="0"/>
                <a:cs typeface="Arial" panose="020B0604020202020204" pitchFamily="34" charset="0"/>
              </a:rPr>
            </a:br>
            <a:r>
              <a:rPr lang="en-US" sz="2400">
                <a:solidFill>
                  <a:srgbClr val="003F72"/>
                </a:solidFill>
                <a:latin typeface="Arial" panose="020B0604020202020204" pitchFamily="34" charset="0"/>
                <a:cs typeface="Arial" panose="020B0604020202020204" pitchFamily="34" charset="0"/>
              </a:rPr>
              <a:t>a lot of attention</a:t>
            </a:r>
          </a:p>
        </p:txBody>
      </p:sp>
      <p:pic>
        <p:nvPicPr>
          <p:cNvPr id="37892" name="!!candlePicture" descr="Drawing of a candle in a completely dark room to demonstrate a lone sound in a quiet area being equivalent to tinnitus sound being the only sound in a quiet room"/>
          <p:cNvPicPr>
            <a:picLocks noChangeAspect="1" noChangeArrowheads="1"/>
          </p:cNvPicPr>
          <p:nvPr/>
        </p:nvPicPr>
        <p:blipFill>
          <a:blip r:embed="rId4" cstate="print"/>
          <a:srcRect/>
          <a:stretch>
            <a:fillRect/>
          </a:stretch>
        </p:blipFill>
        <p:spPr bwMode="auto">
          <a:xfrm>
            <a:off x="7929422" y="1597951"/>
            <a:ext cx="3654425" cy="36576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405DE0E-7479-9CA7-6A63-A3E5009840CB}"/>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Turn on the Lights!</a:t>
            </a:r>
          </a:p>
        </p:txBody>
      </p:sp>
      <p:grpSp>
        <p:nvGrpSpPr>
          <p:cNvPr id="6" name="!!tinnitusCircle">
            <a:extLst>
              <a:ext uri="{FF2B5EF4-FFF2-40B4-BE49-F238E27FC236}">
                <a16:creationId xmlns:a16="http://schemas.microsoft.com/office/drawing/2014/main" id="{A7FC3D98-2F0B-6CA1-3F54-572614CF0034}"/>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7" name="Circle: Hollow 6">
              <a:extLst>
                <a:ext uri="{FF2B5EF4-FFF2-40B4-BE49-F238E27FC236}">
                  <a16:creationId xmlns:a16="http://schemas.microsoft.com/office/drawing/2014/main" id="{7D804BD7-B210-0DFD-B9E1-8E67B61F6AE3}"/>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a:extLst>
                <a:ext uri="{FF2B5EF4-FFF2-40B4-BE49-F238E27FC236}">
                  <a16:creationId xmlns:a16="http://schemas.microsoft.com/office/drawing/2014/main" id="{F0700BD1-BD52-154A-51B4-8395BA0CF0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81600" y="2514600"/>
              <a:ext cx="1828800" cy="1828800"/>
            </a:xfrm>
            <a:prstGeom prst="rect">
              <a:avLst/>
            </a:prstGeom>
          </p:spPr>
        </p:pic>
      </p:grpSp>
      <p:sp>
        <p:nvSpPr>
          <p:cNvPr id="1250307" name="!!bodyText"/>
          <p:cNvSpPr>
            <a:spLocks noGrp="1" noChangeArrowheads="1"/>
          </p:cNvSpPr>
          <p:nvPr>
            <p:ph idx="1"/>
          </p:nvPr>
        </p:nvSpPr>
        <p:spPr>
          <a:xfrm>
            <a:off x="2805058" y="1307559"/>
            <a:ext cx="4854173" cy="2633070"/>
          </a:xfrm>
        </p:spPr>
        <p:txBody>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This is the same lit candle,</a:t>
            </a:r>
            <a:br>
              <a:rPr lang="en-US" kern="1200">
                <a:latin typeface="Arial" panose="020B0604020202020204" pitchFamily="34" charset="0"/>
                <a:cs typeface="Arial" panose="020B0604020202020204" pitchFamily="34" charset="0"/>
              </a:rPr>
            </a:br>
            <a:r>
              <a:rPr lang="en-US" kern="1200">
                <a:latin typeface="Arial" panose="020B0604020202020204" pitchFamily="34" charset="0"/>
                <a:cs typeface="Arial" panose="020B0604020202020204" pitchFamily="34" charset="0"/>
              </a:rPr>
              <a:t>but with the lights on </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The candle is just as bright as before but attracts less attention because now there is other light in the room along with the candle</a:t>
            </a:r>
          </a:p>
        </p:txBody>
      </p:sp>
      <p:pic>
        <p:nvPicPr>
          <p:cNvPr id="38917" name="!!candlePicture" descr="Lit room with a candle in it, focusing on how other lights make the lone candle seem less intrusive "/>
          <p:cNvPicPr>
            <a:picLocks noChangeAspect="1" noChangeArrowheads="1"/>
          </p:cNvPicPr>
          <p:nvPr/>
        </p:nvPicPr>
        <p:blipFill>
          <a:blip r:embed="rId4" cstate="print"/>
          <a:srcRect/>
          <a:stretch>
            <a:fillRect/>
          </a:stretch>
        </p:blipFill>
        <p:spPr bwMode="auto">
          <a:xfrm>
            <a:off x="7923985" y="1606889"/>
            <a:ext cx="3657600" cy="3657600"/>
          </a:xfrm>
          <a:prstGeom prst="rect">
            <a:avLst/>
          </a:prstGeom>
          <a:noFill/>
          <a:ln w="9525">
            <a:noFill/>
            <a:miter lim="800000"/>
            <a:headEnd/>
            <a:tailEnd/>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926C7D7-D950-9420-FA47-332A78BBD53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CA53B9B-CE63-C8A4-8D2C-A77AFC1B8093}"/>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Same Candle – Different Backgrounds</a:t>
            </a:r>
          </a:p>
        </p:txBody>
      </p:sp>
      <p:grpSp>
        <p:nvGrpSpPr>
          <p:cNvPr id="6" name="Group 5">
            <a:extLst>
              <a:ext uri="{FF2B5EF4-FFF2-40B4-BE49-F238E27FC236}">
                <a16:creationId xmlns:a16="http://schemas.microsoft.com/office/drawing/2014/main" id="{827FA07D-25D0-6CBC-1948-6970DD9766D4}"/>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7" name="Circle: Hollow 6">
              <a:extLst>
                <a:ext uri="{FF2B5EF4-FFF2-40B4-BE49-F238E27FC236}">
                  <a16:creationId xmlns:a16="http://schemas.microsoft.com/office/drawing/2014/main" id="{3FE9F293-6FBD-31C1-6C50-5BE3978FF8E1}"/>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a:extLst>
                <a:ext uri="{FF2B5EF4-FFF2-40B4-BE49-F238E27FC236}">
                  <a16:creationId xmlns:a16="http://schemas.microsoft.com/office/drawing/2014/main" id="{8A0B3F84-F9B0-AC67-D0D2-1E4D3FCDDBC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pic>
        <p:nvPicPr>
          <p:cNvPr id="39939" name="Picture 3">
            <a:extLst>
              <a:ext uri="{C183D7F6-B498-43B3-948B-1728B52AA6E4}">
                <adec:decorative xmlns:adec="http://schemas.microsoft.com/office/drawing/2017/decorative" val="1"/>
              </a:ext>
            </a:extLst>
          </p:cNvPr>
          <p:cNvPicPr>
            <a:picLocks noChangeAspect="1" noChangeArrowheads="1"/>
          </p:cNvPicPr>
          <p:nvPr/>
        </p:nvPicPr>
        <p:blipFill>
          <a:blip r:embed="rId5" cstate="print"/>
          <a:srcRect/>
          <a:stretch>
            <a:fillRect/>
          </a:stretch>
        </p:blipFill>
        <p:spPr bwMode="auto">
          <a:xfrm>
            <a:off x="2395539" y="1406892"/>
            <a:ext cx="7399337" cy="3657600"/>
          </a:xfrm>
          <a:prstGeom prst="rect">
            <a:avLst/>
          </a:prstGeom>
          <a:noFill/>
          <a:ln w="9525">
            <a:noFill/>
            <a:miter lim="800000"/>
            <a:headEnd/>
            <a:tailEnd/>
          </a:ln>
        </p:spPr>
      </p:pic>
      <p:sp>
        <p:nvSpPr>
          <p:cNvPr id="39941" name="TextBox 4"/>
          <p:cNvSpPr txBox="1">
            <a:spLocks noChangeArrowheads="1"/>
          </p:cNvSpPr>
          <p:nvPr/>
        </p:nvSpPr>
        <p:spPr bwMode="auto">
          <a:xfrm>
            <a:off x="3607594" y="5220127"/>
            <a:ext cx="4976812" cy="461962"/>
          </a:xfrm>
          <a:prstGeom prst="rect">
            <a:avLst/>
          </a:prstGeom>
          <a:noFill/>
          <a:ln w="9525">
            <a:noFill/>
            <a:miter lim="800000"/>
            <a:headEnd/>
            <a:tailEnd/>
          </a:ln>
        </p:spPr>
        <p:txBody>
          <a:bodyPr wrap="none">
            <a:spAutoFit/>
          </a:bodyPr>
          <a:lstStyle/>
          <a:p>
            <a:r>
              <a:rPr lang="en-US" sz="2400">
                <a:solidFill>
                  <a:srgbClr val="003F72"/>
                </a:solidFill>
                <a:latin typeface="Arial" charset="0"/>
                <a:cs typeface="Arial" charset="0"/>
              </a:rPr>
              <a:t>This same idea works for tinnitus…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E5F7D6-B040-C8C2-FC6F-DCD87CC7D51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BF92C0E-C636-2112-DF2E-8CB06A90BBFF}"/>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Toolbar:</a:t>
            </a:r>
          </a:p>
        </p:txBody>
      </p:sp>
      <p:cxnSp>
        <p:nvCxnSpPr>
          <p:cNvPr id="15" name="!!lineSegment">
            <a:extLst>
              <a:ext uri="{FF2B5EF4-FFF2-40B4-BE49-F238E27FC236}">
                <a16:creationId xmlns:a16="http://schemas.microsoft.com/office/drawing/2014/main" id="{040730FE-14E4-4648-BC03-4462542A1FAE}"/>
              </a:ext>
              <a:ext uri="{C183D7F6-B498-43B3-948B-1728B52AA6E4}">
                <adec:decorative xmlns:adec="http://schemas.microsoft.com/office/drawing/2017/decorative" val="1"/>
              </a:ext>
            </a:extLst>
          </p:cNvPr>
          <p:cNvCxnSpPr>
            <a:cxnSpLocks/>
          </p:cNvCxnSpPr>
          <p:nvPr/>
        </p:nvCxnSpPr>
        <p:spPr>
          <a:xfrm>
            <a:off x="6103657" y="4073460"/>
            <a:ext cx="5486400" cy="0"/>
          </a:xfrm>
          <a:prstGeom prst="line">
            <a:avLst/>
          </a:prstGeom>
          <a:ln w="38100">
            <a:solidFill>
              <a:srgbClr val="003F72"/>
            </a:solidFill>
          </a:ln>
        </p:spPr>
        <p:style>
          <a:lnRef idx="1">
            <a:schemeClr val="accent1"/>
          </a:lnRef>
          <a:fillRef idx="0">
            <a:schemeClr val="accent1"/>
          </a:fillRef>
          <a:effectRef idx="0">
            <a:schemeClr val="accent1"/>
          </a:effectRef>
          <a:fontRef idx="minor">
            <a:schemeClr val="tx1"/>
          </a:fontRef>
        </p:style>
      </p:cxnSp>
      <p:pic>
        <p:nvPicPr>
          <p:cNvPr id="3" name="!!connectPicture">
            <a:extLst>
              <a:ext uri="{FF2B5EF4-FFF2-40B4-BE49-F238E27FC236}">
                <a16:creationId xmlns:a16="http://schemas.microsoft.com/office/drawing/2014/main" id="{EECB808D-78BC-C241-CAA3-8906392C257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177249" y="2514368"/>
            <a:ext cx="811533" cy="914400"/>
          </a:xfrm>
          <a:prstGeom prst="rect">
            <a:avLst/>
          </a:prstGeom>
        </p:spPr>
      </p:pic>
      <p:sp>
        <p:nvSpPr>
          <p:cNvPr id="13" name="!!connect">
            <a:extLst>
              <a:ext uri="{FF2B5EF4-FFF2-40B4-BE49-F238E27FC236}">
                <a16:creationId xmlns:a16="http://schemas.microsoft.com/office/drawing/2014/main" id="{2F7F7DA6-04CF-2D11-D6AA-32AE146CD648}"/>
              </a:ext>
              <a:ext uri="{C183D7F6-B498-43B3-948B-1728B52AA6E4}">
                <adec:decorative xmlns:adec="http://schemas.microsoft.com/office/drawing/2017/decorative" val="1"/>
              </a:ext>
            </a:extLst>
          </p:cNvPr>
          <p:cNvSpPr/>
          <p:nvPr/>
        </p:nvSpPr>
        <p:spPr>
          <a:xfrm>
            <a:off x="11354314"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US" sz="500" b="1">
                <a:solidFill>
                  <a:srgbClr val="003F72"/>
                </a:solidFill>
                <a:latin typeface="Arial" panose="020B0604020202020204" pitchFamily="34" charset="0"/>
                <a:cs typeface="Arial" panose="020B0604020202020204" pitchFamily="34" charset="0"/>
              </a:rPr>
              <a:t>DISCONNECT</a:t>
            </a:r>
          </a:p>
        </p:txBody>
      </p:sp>
      <p:pic>
        <p:nvPicPr>
          <p:cNvPr id="5" name="!!micPicture">
            <a:extLst>
              <a:ext uri="{FF2B5EF4-FFF2-40B4-BE49-F238E27FC236}">
                <a16:creationId xmlns:a16="http://schemas.microsoft.com/office/drawing/2014/main" id="{21C01B06-54AF-B76C-4051-E7FFC0BDE08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297495" y="2559911"/>
            <a:ext cx="914400" cy="868426"/>
          </a:xfrm>
          <a:prstGeom prst="rect">
            <a:avLst/>
          </a:prstGeom>
        </p:spPr>
      </p:pic>
      <p:sp>
        <p:nvSpPr>
          <p:cNvPr id="12" name="!!mic">
            <a:extLst>
              <a:ext uri="{FF2B5EF4-FFF2-40B4-BE49-F238E27FC236}">
                <a16:creationId xmlns:a16="http://schemas.microsoft.com/office/drawing/2014/main" id="{2ABEF9C3-3692-D810-CDB8-28D424CE24ED}"/>
              </a:ext>
              <a:ext uri="{C183D7F6-B498-43B3-948B-1728B52AA6E4}">
                <adec:decorative xmlns:adec="http://schemas.microsoft.com/office/drawing/2017/decorative" val="1"/>
              </a:ext>
            </a:extLst>
          </p:cNvPr>
          <p:cNvSpPr/>
          <p:nvPr/>
        </p:nvSpPr>
        <p:spPr>
          <a:xfrm>
            <a:off x="9527333"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US" sz="500" b="1">
                <a:solidFill>
                  <a:srgbClr val="003F72"/>
                </a:solidFill>
                <a:latin typeface="Arial" panose="020B0604020202020204" pitchFamily="34" charset="0"/>
                <a:cs typeface="Arial" panose="020B0604020202020204" pitchFamily="34" charset="0"/>
              </a:rPr>
              <a:t>MIC</a:t>
            </a:r>
          </a:p>
          <a:p>
            <a:pPr algn="ctr"/>
            <a:r>
              <a:rPr lang="en-US" sz="500" b="1">
                <a:solidFill>
                  <a:srgbClr val="003F72"/>
                </a:solidFill>
                <a:latin typeface="Arial" panose="020B0604020202020204" pitchFamily="34" charset="0"/>
                <a:cs typeface="Arial" panose="020B0604020202020204" pitchFamily="34" charset="0"/>
              </a:rPr>
              <a:t>ON/OFF</a:t>
            </a:r>
          </a:p>
        </p:txBody>
      </p:sp>
      <p:pic>
        <p:nvPicPr>
          <p:cNvPr id="7" name="!!cameraPicture">
            <a:extLst>
              <a:ext uri="{FF2B5EF4-FFF2-40B4-BE49-F238E27FC236}">
                <a16:creationId xmlns:a16="http://schemas.microsoft.com/office/drawing/2014/main" id="{E7E306A7-C91D-2EB7-0A84-8EF7983B7DE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469512" y="2561360"/>
            <a:ext cx="914400" cy="868426"/>
          </a:xfrm>
          <a:prstGeom prst="rect">
            <a:avLst/>
          </a:prstGeom>
        </p:spPr>
      </p:pic>
      <p:sp>
        <p:nvSpPr>
          <p:cNvPr id="11" name="!!camera">
            <a:extLst>
              <a:ext uri="{FF2B5EF4-FFF2-40B4-BE49-F238E27FC236}">
                <a16:creationId xmlns:a16="http://schemas.microsoft.com/office/drawing/2014/main" id="{9FEFE740-AABD-3869-0F34-E3336A545639}"/>
              </a:ext>
              <a:ext uri="{C183D7F6-B498-43B3-948B-1728B52AA6E4}">
                <adec:decorative xmlns:adec="http://schemas.microsoft.com/office/drawing/2017/decorative" val="1"/>
              </a:ext>
            </a:extLst>
          </p:cNvPr>
          <p:cNvSpPr/>
          <p:nvPr/>
        </p:nvSpPr>
        <p:spPr>
          <a:xfrm>
            <a:off x="7697623"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tIns="274320" rIns="0" bIns="0" rtlCol="0" anchor="ctr" anchorCtr="0"/>
          <a:lstStyle/>
          <a:p>
            <a:pPr algn="ctr"/>
            <a:r>
              <a:rPr lang="en-US" sz="500" b="1">
                <a:solidFill>
                  <a:srgbClr val="003F72"/>
                </a:solidFill>
                <a:latin typeface="Arial" panose="020B0604020202020204" pitchFamily="34" charset="0"/>
                <a:cs typeface="Arial" panose="020B0604020202020204" pitchFamily="34" charset="0"/>
              </a:rPr>
              <a:t>CAMERA</a:t>
            </a:r>
          </a:p>
          <a:p>
            <a:pPr algn="ctr"/>
            <a:r>
              <a:rPr lang="en-US" sz="500" b="1">
                <a:solidFill>
                  <a:srgbClr val="003F72"/>
                </a:solidFill>
                <a:latin typeface="Arial" panose="020B0604020202020204" pitchFamily="34" charset="0"/>
                <a:cs typeface="Arial" panose="020B0604020202020204" pitchFamily="34" charset="0"/>
              </a:rPr>
              <a:t>ON/OFF</a:t>
            </a:r>
          </a:p>
          <a:p>
            <a:pPr algn="ctr"/>
            <a:endParaRPr lang="en-US">
              <a:solidFill>
                <a:srgbClr val="003F72"/>
              </a:solidFill>
            </a:endParaRPr>
          </a:p>
        </p:txBody>
      </p:sp>
      <p:pic>
        <p:nvPicPr>
          <p:cNvPr id="9" name="!!volumePicture" descr="Volume on/off indicator ">
            <a:extLst>
              <a:ext uri="{FF2B5EF4-FFF2-40B4-BE49-F238E27FC236}">
                <a16:creationId xmlns:a16="http://schemas.microsoft.com/office/drawing/2014/main" id="{87AE8155-EC8D-510C-B818-2965951462B4}"/>
              </a:ext>
            </a:extLst>
          </p:cNvPr>
          <p:cNvPicPr>
            <a:picLocks noChangeAspect="1"/>
          </p:cNvPicPr>
          <p:nvPr/>
        </p:nvPicPr>
        <p:blipFill>
          <a:blip r:embed="rId7"/>
          <a:stretch>
            <a:fillRect/>
          </a:stretch>
        </p:blipFill>
        <p:spPr>
          <a:xfrm>
            <a:off x="4953817" y="935099"/>
            <a:ext cx="2286000" cy="1579421"/>
          </a:xfrm>
          <a:prstGeom prst="rect">
            <a:avLst/>
          </a:prstGeom>
        </p:spPr>
      </p:pic>
      <p:sp>
        <p:nvSpPr>
          <p:cNvPr id="10" name="!!volume">
            <a:extLst>
              <a:ext uri="{FF2B5EF4-FFF2-40B4-BE49-F238E27FC236}">
                <a16:creationId xmlns:a16="http://schemas.microsoft.com/office/drawing/2014/main" id="{0C71CC10-F17A-D541-22EF-0DE2DFB72AC7}"/>
              </a:ext>
            </a:extLst>
          </p:cNvPr>
          <p:cNvSpPr/>
          <p:nvPr/>
        </p:nvSpPr>
        <p:spPr>
          <a:xfrm>
            <a:off x="5193792" y="3172968"/>
            <a:ext cx="1828800" cy="1828800"/>
          </a:xfrm>
          <a:prstGeom prst="ellipse">
            <a:avLst/>
          </a:prstGeom>
          <a:solidFill>
            <a:schemeClr val="accent1">
              <a:lumMod val="20000"/>
              <a:lumOff val="80000"/>
            </a:schemeClr>
          </a:solidFill>
          <a:ln w="38100">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a:solidFill>
                  <a:srgbClr val="003F72"/>
                </a:solidFill>
                <a:latin typeface="Arial" panose="020B0604020202020204" pitchFamily="34" charset="0"/>
                <a:cs typeface="Arial" panose="020B0604020202020204" pitchFamily="34" charset="0"/>
              </a:rPr>
              <a:t>SPEAKER MUTE/</a:t>
            </a:r>
          </a:p>
          <a:p>
            <a:pPr algn="ctr"/>
            <a:r>
              <a:rPr lang="en-US" sz="1700" b="1">
                <a:solidFill>
                  <a:srgbClr val="003F72"/>
                </a:solidFill>
                <a:latin typeface="Arial" panose="020B0604020202020204" pitchFamily="34" charset="0"/>
                <a:cs typeface="Arial" panose="020B0604020202020204" pitchFamily="34" charset="0"/>
              </a:rPr>
              <a:t>UNMUTE</a:t>
            </a:r>
          </a:p>
        </p:txBody>
      </p:sp>
    </p:spTree>
    <p:extLst>
      <p:ext uri="{BB962C8B-B14F-4D97-AF65-F5344CB8AC3E}">
        <p14:creationId xmlns:p14="http://schemas.microsoft.com/office/powerpoint/2010/main" val="1723956978"/>
      </p:ext>
    </p:extLst>
  </p:cSld>
  <p:clrMapOvr>
    <a:masterClrMapping/>
  </p:clrMapOvr>
  <mc:AlternateContent xmlns:mc="http://schemas.openxmlformats.org/markup-compatibility/2006" xmlns:p159="http://schemas.microsoft.com/office/powerpoint/2015/09/main">
    <mc:Choice Requires="p159">
      <p:transition spd="med" advClick="0" advTm="2000">
        <p159:morph option="byObject"/>
      </p:transition>
    </mc:Choice>
    <mc:Fallback xmlns="">
      <p:transition spd="med" advClick="0" advTm="2000">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B31FBF-0FC9-8B37-C5C6-2053AC71D19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BEBEAD3-4C20-6F86-ECBB-46E13A269E93}"/>
              </a:ext>
            </a:extLst>
          </p:cNvPr>
          <p:cNvSpPr txBox="1">
            <a:spLocks noGrp="1"/>
          </p:cNvSpPr>
          <p:nvPr>
            <p:ph type="title" idx="4294967295"/>
          </p:nvPr>
        </p:nvSpPr>
        <p:spPr>
          <a:xfrm>
            <a:off x="0" y="10887"/>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Imagine Tinnitus in a Quiet Room</a:t>
            </a:r>
          </a:p>
        </p:txBody>
      </p:sp>
      <p:grpSp>
        <p:nvGrpSpPr>
          <p:cNvPr id="6" name="Group 5">
            <a:extLst>
              <a:ext uri="{FF2B5EF4-FFF2-40B4-BE49-F238E27FC236}">
                <a16:creationId xmlns:a16="http://schemas.microsoft.com/office/drawing/2014/main" id="{D9A6C5A0-09D6-F0A2-88FD-FDE173D29B16}"/>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7" name="Circle: Hollow 6">
              <a:extLst>
                <a:ext uri="{FF2B5EF4-FFF2-40B4-BE49-F238E27FC236}">
                  <a16:creationId xmlns:a16="http://schemas.microsoft.com/office/drawing/2014/main" id="{1B1579CE-0197-D7EC-C899-02F667A80390}"/>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a:extLst>
                <a:ext uri="{FF2B5EF4-FFF2-40B4-BE49-F238E27FC236}">
                  <a16:creationId xmlns:a16="http://schemas.microsoft.com/office/drawing/2014/main" id="{0F93FC97-9B18-343E-FF31-2710590D73D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grpSp>
        <p:nvGrpSpPr>
          <p:cNvPr id="1252352" name="!!tinnitusBox">
            <a:extLst>
              <a:ext uri="{FF2B5EF4-FFF2-40B4-BE49-F238E27FC236}">
                <a16:creationId xmlns:a16="http://schemas.microsoft.com/office/drawing/2014/main" id="{E94BFD36-3183-8143-C98B-0912D3E3DE1E}"/>
              </a:ext>
              <a:ext uri="{C183D7F6-B498-43B3-948B-1728B52AA6E4}">
                <adec:decorative xmlns:adec="http://schemas.microsoft.com/office/drawing/2017/decorative" val="1"/>
              </a:ext>
            </a:extLst>
          </p:cNvPr>
          <p:cNvGrpSpPr/>
          <p:nvPr/>
        </p:nvGrpSpPr>
        <p:grpSpPr>
          <a:xfrm>
            <a:off x="5203541" y="1411805"/>
            <a:ext cx="3623989" cy="3629025"/>
            <a:chOff x="7946755" y="1411805"/>
            <a:chExt cx="3623989" cy="3629025"/>
          </a:xfrm>
        </p:grpSpPr>
        <p:sp>
          <p:nvSpPr>
            <p:cNvPr id="1252354" name="Rectangle 1252353">
              <a:extLst>
                <a:ext uri="{FF2B5EF4-FFF2-40B4-BE49-F238E27FC236}">
                  <a16:creationId xmlns:a16="http://schemas.microsoft.com/office/drawing/2014/main" id="{8D83CCFB-C6C9-1C24-F053-2BDF5B6D99DD}"/>
                </a:ext>
                <a:ext uri="{C183D7F6-B498-43B3-948B-1728B52AA6E4}">
                  <adec:decorative xmlns:adec="http://schemas.microsoft.com/office/drawing/2017/decorative" val="1"/>
                </a:ext>
              </a:extLst>
            </p:cNvPr>
            <p:cNvSpPr/>
            <p:nvPr/>
          </p:nvSpPr>
          <p:spPr bwMode="auto">
            <a:xfrm>
              <a:off x="7946755" y="1411805"/>
              <a:ext cx="3623989" cy="3629025"/>
            </a:xfrm>
            <a:prstGeom prst="rect">
              <a:avLst/>
            </a:prstGeom>
            <a:solidFill>
              <a:schemeClr val="tx1"/>
            </a:solidFill>
            <a:ln w="38100"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1252353" name="TextBox 1252352">
              <a:extLst>
                <a:ext uri="{FF2B5EF4-FFF2-40B4-BE49-F238E27FC236}">
                  <a16:creationId xmlns:a16="http://schemas.microsoft.com/office/drawing/2014/main" id="{4D35B102-7FC3-DFDA-E73D-185019B26B52}"/>
                </a:ext>
              </a:extLst>
            </p:cNvPr>
            <p:cNvSpPr txBox="1"/>
            <p:nvPr/>
          </p:nvSpPr>
          <p:spPr>
            <a:xfrm>
              <a:off x="7954225" y="3050902"/>
              <a:ext cx="3615408" cy="400110"/>
            </a:xfrm>
            <a:prstGeom prst="rect">
              <a:avLst/>
            </a:prstGeom>
            <a:noFill/>
          </p:spPr>
          <p:txBody>
            <a:bodyPr wrap="square" rtlCol="0">
              <a:spAutoFit/>
            </a:bodyPr>
            <a:lstStyle/>
            <a:p>
              <a:pPr algn="ctr"/>
              <a:r>
                <a:rPr lang="en-US" sz="2000" b="1">
                  <a:solidFill>
                    <a:srgbClr val="002060"/>
                  </a:solidFill>
                  <a:latin typeface="Arial" panose="020B0604020202020204" pitchFamily="34" charset="0"/>
                  <a:cs typeface="Arial" panose="020B0604020202020204" pitchFamily="34" charset="0"/>
                </a:rPr>
                <a:t>TINNITUS</a:t>
              </a:r>
            </a:p>
          </p:txBody>
        </p:sp>
      </p:gr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F9C40B-A750-2551-127C-74A3D93B382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BCD8FF6-8D78-C52F-C87E-DDE97642301B}"/>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Turn on the Sound!</a:t>
            </a:r>
          </a:p>
        </p:txBody>
      </p:sp>
      <p:grpSp>
        <p:nvGrpSpPr>
          <p:cNvPr id="6" name="Group 5">
            <a:extLst>
              <a:ext uri="{FF2B5EF4-FFF2-40B4-BE49-F238E27FC236}">
                <a16:creationId xmlns:a16="http://schemas.microsoft.com/office/drawing/2014/main" id="{F518D65E-95EC-F865-BD15-DF8FA0FD7B2B}"/>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7" name="Circle: Hollow 6">
              <a:extLst>
                <a:ext uri="{FF2B5EF4-FFF2-40B4-BE49-F238E27FC236}">
                  <a16:creationId xmlns:a16="http://schemas.microsoft.com/office/drawing/2014/main" id="{E7C9E527-6AC7-B09B-CDB3-96A2A4E7C477}"/>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a:extLst>
                <a:ext uri="{FF2B5EF4-FFF2-40B4-BE49-F238E27FC236}">
                  <a16:creationId xmlns:a16="http://schemas.microsoft.com/office/drawing/2014/main" id="{794C9035-D6BD-BD62-3043-A78D28DCDAE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sp>
        <p:nvSpPr>
          <p:cNvPr id="1253379" name="Rectangle 3"/>
          <p:cNvSpPr>
            <a:spLocks noGrp="1" noChangeArrowheads="1"/>
          </p:cNvSpPr>
          <p:nvPr>
            <p:ph idx="1"/>
          </p:nvPr>
        </p:nvSpPr>
        <p:spPr>
          <a:xfrm>
            <a:off x="2963810" y="1302978"/>
            <a:ext cx="4114800" cy="3306817"/>
          </a:xfrm>
        </p:spPr>
        <p:txBody>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Same tinnitus, but in a background of sound </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The tinnitus is just as loud as it was before, but…</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 It attracts less attention because there is other sound in the room</a:t>
            </a:r>
          </a:p>
        </p:txBody>
      </p:sp>
      <p:grpSp>
        <p:nvGrpSpPr>
          <p:cNvPr id="4" name="Group 3">
            <a:extLst>
              <a:ext uri="{FF2B5EF4-FFF2-40B4-BE49-F238E27FC236}">
                <a16:creationId xmlns:a16="http://schemas.microsoft.com/office/drawing/2014/main" id="{07E28C93-E0F5-4467-E078-ED3562CCC604}"/>
              </a:ext>
              <a:ext uri="{C183D7F6-B498-43B3-948B-1728B52AA6E4}">
                <adec:decorative xmlns:adec="http://schemas.microsoft.com/office/drawing/2017/decorative" val="1"/>
              </a:ext>
            </a:extLst>
          </p:cNvPr>
          <p:cNvGrpSpPr/>
          <p:nvPr/>
        </p:nvGrpSpPr>
        <p:grpSpPr>
          <a:xfrm>
            <a:off x="7922940" y="1616207"/>
            <a:ext cx="3647816" cy="3629845"/>
            <a:chOff x="7922940" y="1616207"/>
            <a:chExt cx="3647816" cy="3629845"/>
          </a:xfrm>
        </p:grpSpPr>
        <p:sp>
          <p:nvSpPr>
            <p:cNvPr id="1253407" name="TextBox 1253406">
              <a:extLst>
                <a:ext uri="{FF2B5EF4-FFF2-40B4-BE49-F238E27FC236}">
                  <a16:creationId xmlns:a16="http://schemas.microsoft.com/office/drawing/2014/main" id="{5B15BBA9-A6B2-CF69-718E-3B742EC91FE4}"/>
                </a:ext>
              </a:extLst>
            </p:cNvPr>
            <p:cNvSpPr txBox="1"/>
            <p:nvPr/>
          </p:nvSpPr>
          <p:spPr>
            <a:xfrm>
              <a:off x="7927715" y="1664669"/>
              <a:ext cx="2439066"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ELEVATOR MUSIC</a:t>
              </a:r>
            </a:p>
          </p:txBody>
        </p:sp>
        <p:sp>
          <p:nvSpPr>
            <p:cNvPr id="41984" name="TextBox 41983">
              <a:extLst>
                <a:ext uri="{FF2B5EF4-FFF2-40B4-BE49-F238E27FC236}">
                  <a16:creationId xmlns:a16="http://schemas.microsoft.com/office/drawing/2014/main" id="{4B476A8B-2A0F-3C10-45B8-FFD5EB664A12}"/>
                </a:ext>
              </a:extLst>
            </p:cNvPr>
            <p:cNvSpPr txBox="1"/>
            <p:nvPr/>
          </p:nvSpPr>
          <p:spPr>
            <a:xfrm>
              <a:off x="9590693" y="1982796"/>
              <a:ext cx="1972399"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RADIO STATIC</a:t>
              </a:r>
            </a:p>
          </p:txBody>
        </p:sp>
        <p:sp>
          <p:nvSpPr>
            <p:cNvPr id="41985" name="TextBox 41984">
              <a:extLst>
                <a:ext uri="{FF2B5EF4-FFF2-40B4-BE49-F238E27FC236}">
                  <a16:creationId xmlns:a16="http://schemas.microsoft.com/office/drawing/2014/main" id="{89968F02-4DD9-F902-D9AD-4507257CD7E1}"/>
                </a:ext>
              </a:extLst>
            </p:cNvPr>
            <p:cNvSpPr txBox="1"/>
            <p:nvPr/>
          </p:nvSpPr>
          <p:spPr>
            <a:xfrm>
              <a:off x="7937231" y="2300923"/>
              <a:ext cx="2549288"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CLASSICAL MUSIC</a:t>
              </a:r>
            </a:p>
          </p:txBody>
        </p:sp>
        <p:sp>
          <p:nvSpPr>
            <p:cNvPr id="41986" name="TextBox 41985">
              <a:extLst>
                <a:ext uri="{FF2B5EF4-FFF2-40B4-BE49-F238E27FC236}">
                  <a16:creationId xmlns:a16="http://schemas.microsoft.com/office/drawing/2014/main" id="{2C90D06C-C2EB-CE6A-270E-96F5CE521C0E}"/>
                </a:ext>
              </a:extLst>
            </p:cNvPr>
            <p:cNvSpPr txBox="1"/>
            <p:nvPr/>
          </p:nvSpPr>
          <p:spPr>
            <a:xfrm>
              <a:off x="9019192" y="2619050"/>
              <a:ext cx="2055627"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ELECTRIC FAN</a:t>
              </a:r>
            </a:p>
          </p:txBody>
        </p:sp>
        <p:sp>
          <p:nvSpPr>
            <p:cNvPr id="41987" name="TextBox 41986">
              <a:extLst>
                <a:ext uri="{FF2B5EF4-FFF2-40B4-BE49-F238E27FC236}">
                  <a16:creationId xmlns:a16="http://schemas.microsoft.com/office/drawing/2014/main" id="{7B0D693A-D486-0390-7417-3F5C599EDDAB}"/>
                </a:ext>
              </a:extLst>
            </p:cNvPr>
            <p:cNvSpPr txBox="1"/>
            <p:nvPr/>
          </p:nvSpPr>
          <p:spPr>
            <a:xfrm>
              <a:off x="7942002" y="3891558"/>
              <a:ext cx="2494594"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AIR CONDITIONER</a:t>
              </a:r>
            </a:p>
          </p:txBody>
        </p:sp>
        <p:sp>
          <p:nvSpPr>
            <p:cNvPr id="41989" name="TextBox 41988">
              <a:extLst>
                <a:ext uri="{FF2B5EF4-FFF2-40B4-BE49-F238E27FC236}">
                  <a16:creationId xmlns:a16="http://schemas.microsoft.com/office/drawing/2014/main" id="{5824A42E-7EE1-87C5-C160-C165E4B2F4DC}"/>
                </a:ext>
              </a:extLst>
            </p:cNvPr>
            <p:cNvSpPr txBox="1"/>
            <p:nvPr/>
          </p:nvSpPr>
          <p:spPr>
            <a:xfrm>
              <a:off x="9271600" y="4209685"/>
              <a:ext cx="2299156"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NEW AGE MUSIC</a:t>
              </a:r>
            </a:p>
          </p:txBody>
        </p:sp>
        <p:sp>
          <p:nvSpPr>
            <p:cNvPr id="41991" name="TextBox 41990">
              <a:extLst>
                <a:ext uri="{FF2B5EF4-FFF2-40B4-BE49-F238E27FC236}">
                  <a16:creationId xmlns:a16="http://schemas.microsoft.com/office/drawing/2014/main" id="{4A28309E-73FD-B167-D6DE-1D733FA2501C}"/>
                </a:ext>
              </a:extLst>
            </p:cNvPr>
            <p:cNvSpPr txBox="1"/>
            <p:nvPr/>
          </p:nvSpPr>
          <p:spPr>
            <a:xfrm>
              <a:off x="7922940" y="4527812"/>
              <a:ext cx="2361737"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FOUNTAIN NOISE</a:t>
              </a:r>
            </a:p>
          </p:txBody>
        </p:sp>
        <p:sp>
          <p:nvSpPr>
            <p:cNvPr id="41992" name="TextBox 41991">
              <a:extLst>
                <a:ext uri="{FF2B5EF4-FFF2-40B4-BE49-F238E27FC236}">
                  <a16:creationId xmlns:a16="http://schemas.microsoft.com/office/drawing/2014/main" id="{2F3E9531-4B5C-DE5A-0371-5CF3576EAE45}"/>
                </a:ext>
              </a:extLst>
            </p:cNvPr>
            <p:cNvSpPr txBox="1"/>
            <p:nvPr/>
          </p:nvSpPr>
          <p:spPr>
            <a:xfrm>
              <a:off x="9157312" y="4845942"/>
              <a:ext cx="2405017"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FISH TANK NOISE</a:t>
              </a:r>
            </a:p>
          </p:txBody>
        </p:sp>
        <p:sp>
          <p:nvSpPr>
            <p:cNvPr id="41993" name="TextBox 41992">
              <a:extLst>
                <a:ext uri="{FF2B5EF4-FFF2-40B4-BE49-F238E27FC236}">
                  <a16:creationId xmlns:a16="http://schemas.microsoft.com/office/drawing/2014/main" id="{F10F2A30-956E-2ACB-449E-3A18C8676692}"/>
                </a:ext>
              </a:extLst>
            </p:cNvPr>
            <p:cNvSpPr txBox="1"/>
            <p:nvPr/>
          </p:nvSpPr>
          <p:spPr>
            <a:xfrm>
              <a:off x="7937229" y="2937177"/>
              <a:ext cx="2047548"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GUITAR MUSIC</a:t>
              </a:r>
            </a:p>
          </p:txBody>
        </p:sp>
        <p:sp>
          <p:nvSpPr>
            <p:cNvPr id="41994" name="TextBox 41993">
              <a:extLst>
                <a:ext uri="{FF2B5EF4-FFF2-40B4-BE49-F238E27FC236}">
                  <a16:creationId xmlns:a16="http://schemas.microsoft.com/office/drawing/2014/main" id="{31019DBD-9B28-A4A1-901E-EAC198DB0F40}"/>
                </a:ext>
              </a:extLst>
            </p:cNvPr>
            <p:cNvSpPr txBox="1"/>
            <p:nvPr/>
          </p:nvSpPr>
          <p:spPr>
            <a:xfrm>
              <a:off x="9371617" y="3573431"/>
              <a:ext cx="2153154"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TRAFFIC NOISE</a:t>
              </a:r>
            </a:p>
          </p:txBody>
        </p:sp>
        <p:grpSp>
          <p:nvGrpSpPr>
            <p:cNvPr id="41995" name="!!tinnitusBox">
              <a:extLst>
                <a:ext uri="{FF2B5EF4-FFF2-40B4-BE49-F238E27FC236}">
                  <a16:creationId xmlns:a16="http://schemas.microsoft.com/office/drawing/2014/main" id="{059788F9-E8F6-3FA1-0043-C876BC178271}"/>
                </a:ext>
              </a:extLst>
            </p:cNvPr>
            <p:cNvGrpSpPr/>
            <p:nvPr/>
          </p:nvGrpSpPr>
          <p:grpSpPr>
            <a:xfrm>
              <a:off x="7946767" y="1616207"/>
              <a:ext cx="3623989" cy="3629025"/>
              <a:chOff x="7946755" y="1411805"/>
              <a:chExt cx="3623989" cy="3629025"/>
            </a:xfrm>
          </p:grpSpPr>
          <p:sp>
            <p:nvSpPr>
              <p:cNvPr id="41996" name="TextBox 41995">
                <a:extLst>
                  <a:ext uri="{FF2B5EF4-FFF2-40B4-BE49-F238E27FC236}">
                    <a16:creationId xmlns:a16="http://schemas.microsoft.com/office/drawing/2014/main" id="{06EF776B-7E16-03D8-9D94-16778CA622D5}"/>
                  </a:ext>
                </a:extLst>
              </p:cNvPr>
              <p:cNvSpPr txBox="1"/>
              <p:nvPr/>
            </p:nvSpPr>
            <p:spPr>
              <a:xfrm>
                <a:off x="7954225" y="3050902"/>
                <a:ext cx="3615408" cy="400110"/>
              </a:xfrm>
              <a:prstGeom prst="rect">
                <a:avLst/>
              </a:prstGeom>
              <a:noFill/>
            </p:spPr>
            <p:txBody>
              <a:bodyPr wrap="square" rtlCol="0">
                <a:spAutoFit/>
              </a:bodyPr>
              <a:lstStyle/>
              <a:p>
                <a:pPr algn="ctr"/>
                <a:r>
                  <a:rPr lang="en-US" sz="2000" b="1">
                    <a:solidFill>
                      <a:srgbClr val="002060"/>
                    </a:solidFill>
                    <a:latin typeface="Arial" panose="020B0604020202020204" pitchFamily="34" charset="0"/>
                    <a:cs typeface="Arial" panose="020B0604020202020204" pitchFamily="34" charset="0"/>
                  </a:rPr>
                  <a:t>TINNITUS</a:t>
                </a:r>
              </a:p>
            </p:txBody>
          </p:sp>
          <p:sp>
            <p:nvSpPr>
              <p:cNvPr id="41997" name="Rectangle 41996">
                <a:extLst>
                  <a:ext uri="{FF2B5EF4-FFF2-40B4-BE49-F238E27FC236}">
                    <a16:creationId xmlns:a16="http://schemas.microsoft.com/office/drawing/2014/main" id="{E2087755-9AED-3A50-6825-10C4AE640E52}"/>
                  </a:ext>
                </a:extLst>
              </p:cNvPr>
              <p:cNvSpPr/>
              <p:nvPr/>
            </p:nvSpPr>
            <p:spPr bwMode="auto">
              <a:xfrm>
                <a:off x="7946755" y="1411805"/>
                <a:ext cx="3623989" cy="3629025"/>
              </a:xfrm>
              <a:prstGeom prst="rect">
                <a:avLst/>
              </a:prstGeom>
              <a:noFill/>
              <a:ln w="38100"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gr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783846-8DD2-4A0E-3854-D50BE95DEEA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grpSp>
        <p:nvGrpSpPr>
          <p:cNvPr id="6" name="Group 5">
            <a:extLst>
              <a:ext uri="{FF2B5EF4-FFF2-40B4-BE49-F238E27FC236}">
                <a16:creationId xmlns:a16="http://schemas.microsoft.com/office/drawing/2014/main" id="{2603F3C2-40B0-9817-2ECB-2F8A8D32EB52}"/>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7" name="Circle: Hollow 6">
              <a:extLst>
                <a:ext uri="{FF2B5EF4-FFF2-40B4-BE49-F238E27FC236}">
                  <a16:creationId xmlns:a16="http://schemas.microsoft.com/office/drawing/2014/main" id="{2EE6E0DD-D3AA-420E-FA9E-5AA6C51AE875}"/>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a:extLst>
                <a:ext uri="{FF2B5EF4-FFF2-40B4-BE49-F238E27FC236}">
                  <a16:creationId xmlns:a16="http://schemas.microsoft.com/office/drawing/2014/main" id="{4995A6C1-3095-48B5-B8A0-4DE7A1B121C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sp>
        <p:nvSpPr>
          <p:cNvPr id="43010" name="TextBox 43009">
            <a:extLst>
              <a:ext uri="{FF2B5EF4-FFF2-40B4-BE49-F238E27FC236}">
                <a16:creationId xmlns:a16="http://schemas.microsoft.com/office/drawing/2014/main" id="{AC257FFE-2D3F-444D-43BD-2744B9DF2E74}"/>
              </a:ext>
            </a:extLst>
          </p:cNvPr>
          <p:cNvSpPr txBox="1"/>
          <p:nvPr/>
        </p:nvSpPr>
        <p:spPr>
          <a:xfrm>
            <a:off x="3413658" y="2990391"/>
            <a:ext cx="3615408" cy="400110"/>
          </a:xfrm>
          <a:prstGeom prst="rect">
            <a:avLst/>
          </a:prstGeom>
          <a:noFill/>
          <a:ln>
            <a:noFill/>
          </a:ln>
        </p:spPr>
        <p:txBody>
          <a:bodyPr wrap="square" rtlCol="0">
            <a:spAutoFit/>
          </a:bodyPr>
          <a:lstStyle/>
          <a:p>
            <a:pPr algn="ctr"/>
            <a:r>
              <a:rPr lang="en-US" sz="2000" b="1">
                <a:latin typeface="Arial" panose="020B0604020202020204" pitchFamily="34" charset="0"/>
                <a:cs typeface="Arial" panose="020B0604020202020204" pitchFamily="34" charset="0"/>
              </a:rPr>
              <a:t>TINNITUS</a:t>
            </a:r>
          </a:p>
        </p:txBody>
      </p:sp>
      <p:grpSp>
        <p:nvGrpSpPr>
          <p:cNvPr id="43029" name="!!tinnitusBox2">
            <a:extLst>
              <a:ext uri="{FF2B5EF4-FFF2-40B4-BE49-F238E27FC236}">
                <a16:creationId xmlns:a16="http://schemas.microsoft.com/office/drawing/2014/main" id="{7F93C145-CD40-3948-6D36-1AE8AC91DD2D}"/>
              </a:ext>
              <a:ext uri="{C183D7F6-B498-43B3-948B-1728B52AA6E4}">
                <adec:decorative xmlns:adec="http://schemas.microsoft.com/office/drawing/2017/decorative" val="1"/>
              </a:ext>
            </a:extLst>
          </p:cNvPr>
          <p:cNvGrpSpPr/>
          <p:nvPr/>
        </p:nvGrpSpPr>
        <p:grpSpPr>
          <a:xfrm>
            <a:off x="3399372" y="1412859"/>
            <a:ext cx="3623989" cy="3629025"/>
            <a:chOff x="3399372" y="1412859"/>
            <a:chExt cx="3623989" cy="3629025"/>
          </a:xfrm>
        </p:grpSpPr>
        <p:sp>
          <p:nvSpPr>
            <p:cNvPr id="43009" name="Rectangle 43008">
              <a:extLst>
                <a:ext uri="{FF2B5EF4-FFF2-40B4-BE49-F238E27FC236}">
                  <a16:creationId xmlns:a16="http://schemas.microsoft.com/office/drawing/2014/main" id="{E07DE5D4-6C9A-12A1-9455-6F53AE4158D9}"/>
                </a:ext>
                <a:ext uri="{C183D7F6-B498-43B3-948B-1728B52AA6E4}">
                  <adec:decorative xmlns:adec="http://schemas.microsoft.com/office/drawing/2017/decorative" val="1"/>
                </a:ext>
              </a:extLst>
            </p:cNvPr>
            <p:cNvSpPr/>
            <p:nvPr/>
          </p:nvSpPr>
          <p:spPr bwMode="auto">
            <a:xfrm>
              <a:off x="3399372" y="1412859"/>
              <a:ext cx="3623989" cy="3629025"/>
            </a:xfrm>
            <a:prstGeom prst="rect">
              <a:avLst/>
            </a:prstGeom>
            <a:solidFill>
              <a:schemeClr val="tx1"/>
            </a:solidFill>
            <a:ln w="38100"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Garamond" pitchFamily="18" charset="0"/>
              </a:endParaRPr>
            </a:p>
          </p:txBody>
        </p:sp>
        <p:sp>
          <p:nvSpPr>
            <p:cNvPr id="43011" name="TextBox 43010">
              <a:extLst>
                <a:ext uri="{FF2B5EF4-FFF2-40B4-BE49-F238E27FC236}">
                  <a16:creationId xmlns:a16="http://schemas.microsoft.com/office/drawing/2014/main" id="{990D35AD-7ADF-8BC2-2F44-54DF78B19FBC}"/>
                </a:ext>
              </a:extLst>
            </p:cNvPr>
            <p:cNvSpPr txBox="1"/>
            <p:nvPr/>
          </p:nvSpPr>
          <p:spPr>
            <a:xfrm>
              <a:off x="3407755" y="3043646"/>
              <a:ext cx="3615408" cy="400110"/>
            </a:xfrm>
            <a:prstGeom prst="rect">
              <a:avLst/>
            </a:prstGeom>
            <a:noFill/>
          </p:spPr>
          <p:txBody>
            <a:bodyPr wrap="square" rtlCol="0">
              <a:spAutoFit/>
            </a:bodyPr>
            <a:lstStyle/>
            <a:p>
              <a:pPr algn="ctr"/>
              <a:r>
                <a:rPr lang="en-US" sz="2000" b="1">
                  <a:solidFill>
                    <a:srgbClr val="002060"/>
                  </a:solidFill>
                  <a:latin typeface="Arial" panose="020B0604020202020204" pitchFamily="34" charset="0"/>
                  <a:cs typeface="Arial" panose="020B0604020202020204" pitchFamily="34" charset="0"/>
                </a:rPr>
                <a:t>TINNITUS</a:t>
              </a:r>
            </a:p>
          </p:txBody>
        </p:sp>
      </p:grpSp>
      <p:grpSp>
        <p:nvGrpSpPr>
          <p:cNvPr id="4" name="Group 3">
            <a:extLst>
              <a:ext uri="{FF2B5EF4-FFF2-40B4-BE49-F238E27FC236}">
                <a16:creationId xmlns:a16="http://schemas.microsoft.com/office/drawing/2014/main" id="{53A56F7E-00E6-293E-4F36-72334D6DCCF1}"/>
              </a:ext>
              <a:ext uri="{C183D7F6-B498-43B3-948B-1728B52AA6E4}">
                <adec:decorative xmlns:adec="http://schemas.microsoft.com/office/drawing/2017/decorative" val="1"/>
              </a:ext>
            </a:extLst>
          </p:cNvPr>
          <p:cNvGrpSpPr/>
          <p:nvPr/>
        </p:nvGrpSpPr>
        <p:grpSpPr>
          <a:xfrm>
            <a:off x="6997770" y="1411805"/>
            <a:ext cx="3647816" cy="3629845"/>
            <a:chOff x="6997770" y="1411805"/>
            <a:chExt cx="3647816" cy="3629845"/>
          </a:xfrm>
        </p:grpSpPr>
        <p:sp>
          <p:nvSpPr>
            <p:cNvPr id="43016" name="TextBox 43015">
              <a:extLst>
                <a:ext uri="{FF2B5EF4-FFF2-40B4-BE49-F238E27FC236}">
                  <a16:creationId xmlns:a16="http://schemas.microsoft.com/office/drawing/2014/main" id="{AC8829DA-C810-F21D-717D-846B4DF782F3}"/>
                </a:ext>
              </a:extLst>
            </p:cNvPr>
            <p:cNvSpPr txBox="1"/>
            <p:nvPr/>
          </p:nvSpPr>
          <p:spPr>
            <a:xfrm>
              <a:off x="7002545" y="1471153"/>
              <a:ext cx="2439066"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ELEVATOR MUSIC</a:t>
              </a:r>
            </a:p>
          </p:txBody>
        </p:sp>
        <p:sp>
          <p:nvSpPr>
            <p:cNvPr id="43017" name="TextBox 43016">
              <a:extLst>
                <a:ext uri="{FF2B5EF4-FFF2-40B4-BE49-F238E27FC236}">
                  <a16:creationId xmlns:a16="http://schemas.microsoft.com/office/drawing/2014/main" id="{84A5EB2E-CF82-7FEF-E555-40FF032622D1}"/>
                </a:ext>
              </a:extLst>
            </p:cNvPr>
            <p:cNvSpPr txBox="1"/>
            <p:nvPr/>
          </p:nvSpPr>
          <p:spPr>
            <a:xfrm>
              <a:off x="8665523" y="1778394"/>
              <a:ext cx="1972399"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RADIO STATIC</a:t>
              </a:r>
            </a:p>
          </p:txBody>
        </p:sp>
        <p:sp>
          <p:nvSpPr>
            <p:cNvPr id="43018" name="TextBox 43017">
              <a:extLst>
                <a:ext uri="{FF2B5EF4-FFF2-40B4-BE49-F238E27FC236}">
                  <a16:creationId xmlns:a16="http://schemas.microsoft.com/office/drawing/2014/main" id="{2B53FE32-EA66-6F28-E0A8-94F8DEB49563}"/>
                </a:ext>
              </a:extLst>
            </p:cNvPr>
            <p:cNvSpPr txBox="1"/>
            <p:nvPr/>
          </p:nvSpPr>
          <p:spPr>
            <a:xfrm>
              <a:off x="7012061" y="2096521"/>
              <a:ext cx="2549288"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CLASSICAL MUSIC</a:t>
              </a:r>
            </a:p>
          </p:txBody>
        </p:sp>
        <p:sp>
          <p:nvSpPr>
            <p:cNvPr id="43019" name="TextBox 43018">
              <a:extLst>
                <a:ext uri="{FF2B5EF4-FFF2-40B4-BE49-F238E27FC236}">
                  <a16:creationId xmlns:a16="http://schemas.microsoft.com/office/drawing/2014/main" id="{EF124D39-0CCB-3450-7392-450B3AEF3F37}"/>
                </a:ext>
              </a:extLst>
            </p:cNvPr>
            <p:cNvSpPr txBox="1"/>
            <p:nvPr/>
          </p:nvSpPr>
          <p:spPr>
            <a:xfrm>
              <a:off x="8094022" y="2414648"/>
              <a:ext cx="2055627"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ELECTRIC FAN</a:t>
              </a:r>
            </a:p>
          </p:txBody>
        </p:sp>
        <p:sp>
          <p:nvSpPr>
            <p:cNvPr id="43020" name="TextBox 43019">
              <a:extLst>
                <a:ext uri="{FF2B5EF4-FFF2-40B4-BE49-F238E27FC236}">
                  <a16:creationId xmlns:a16="http://schemas.microsoft.com/office/drawing/2014/main" id="{F258247D-7333-B881-1B43-ED0F7AE0BE35}"/>
                </a:ext>
              </a:extLst>
            </p:cNvPr>
            <p:cNvSpPr txBox="1"/>
            <p:nvPr/>
          </p:nvSpPr>
          <p:spPr>
            <a:xfrm>
              <a:off x="7016832" y="3687156"/>
              <a:ext cx="2494594"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AIR CONDITIONER</a:t>
              </a:r>
            </a:p>
          </p:txBody>
        </p:sp>
        <p:sp>
          <p:nvSpPr>
            <p:cNvPr id="43021" name="TextBox 43020">
              <a:extLst>
                <a:ext uri="{FF2B5EF4-FFF2-40B4-BE49-F238E27FC236}">
                  <a16:creationId xmlns:a16="http://schemas.microsoft.com/office/drawing/2014/main" id="{9DFAF4F0-EF9B-EA4D-B719-67554D01AFBA}"/>
                </a:ext>
              </a:extLst>
            </p:cNvPr>
            <p:cNvSpPr txBox="1"/>
            <p:nvPr/>
          </p:nvSpPr>
          <p:spPr>
            <a:xfrm>
              <a:off x="8346430" y="4005283"/>
              <a:ext cx="2299156"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NEW AGE MUSIC</a:t>
              </a:r>
            </a:p>
          </p:txBody>
        </p:sp>
        <p:sp>
          <p:nvSpPr>
            <p:cNvPr id="43022" name="TextBox 43021">
              <a:extLst>
                <a:ext uri="{FF2B5EF4-FFF2-40B4-BE49-F238E27FC236}">
                  <a16:creationId xmlns:a16="http://schemas.microsoft.com/office/drawing/2014/main" id="{A771F550-CB22-B3F2-3629-077446AAE758}"/>
                </a:ext>
              </a:extLst>
            </p:cNvPr>
            <p:cNvSpPr txBox="1"/>
            <p:nvPr/>
          </p:nvSpPr>
          <p:spPr>
            <a:xfrm>
              <a:off x="6997770" y="4323410"/>
              <a:ext cx="2361737"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FOUNTAIN NOISE</a:t>
              </a:r>
            </a:p>
          </p:txBody>
        </p:sp>
        <p:sp>
          <p:nvSpPr>
            <p:cNvPr id="43023" name="TextBox 43022">
              <a:extLst>
                <a:ext uri="{FF2B5EF4-FFF2-40B4-BE49-F238E27FC236}">
                  <a16:creationId xmlns:a16="http://schemas.microsoft.com/office/drawing/2014/main" id="{3A296BA4-6C5F-7650-1BAC-B1EE31A02D23}"/>
                </a:ext>
              </a:extLst>
            </p:cNvPr>
            <p:cNvSpPr txBox="1"/>
            <p:nvPr/>
          </p:nvSpPr>
          <p:spPr>
            <a:xfrm>
              <a:off x="8232142" y="4641540"/>
              <a:ext cx="2405017"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FISH TANK NOISE</a:t>
              </a:r>
            </a:p>
          </p:txBody>
        </p:sp>
        <p:sp>
          <p:nvSpPr>
            <p:cNvPr id="43024" name="TextBox 43023">
              <a:extLst>
                <a:ext uri="{FF2B5EF4-FFF2-40B4-BE49-F238E27FC236}">
                  <a16:creationId xmlns:a16="http://schemas.microsoft.com/office/drawing/2014/main" id="{9E531CA3-F378-B710-A692-B120328B5368}"/>
                </a:ext>
              </a:extLst>
            </p:cNvPr>
            <p:cNvSpPr txBox="1"/>
            <p:nvPr/>
          </p:nvSpPr>
          <p:spPr>
            <a:xfrm>
              <a:off x="7012059" y="2732775"/>
              <a:ext cx="2047548"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GUITAR MUSIC</a:t>
              </a:r>
            </a:p>
          </p:txBody>
        </p:sp>
        <p:sp>
          <p:nvSpPr>
            <p:cNvPr id="43025" name="TextBox 43024">
              <a:extLst>
                <a:ext uri="{FF2B5EF4-FFF2-40B4-BE49-F238E27FC236}">
                  <a16:creationId xmlns:a16="http://schemas.microsoft.com/office/drawing/2014/main" id="{24421E86-F731-F642-8D81-5D3415E5CC06}"/>
                </a:ext>
              </a:extLst>
            </p:cNvPr>
            <p:cNvSpPr txBox="1"/>
            <p:nvPr/>
          </p:nvSpPr>
          <p:spPr>
            <a:xfrm>
              <a:off x="8446447" y="3369029"/>
              <a:ext cx="2153154" cy="400110"/>
            </a:xfrm>
            <a:prstGeom prst="rect">
              <a:avLst/>
            </a:prstGeom>
            <a:noFill/>
          </p:spPr>
          <p:txBody>
            <a:bodyPr wrap="none" rtlCol="0">
              <a:spAutoFit/>
            </a:bodyPr>
            <a:lstStyle/>
            <a:p>
              <a:r>
                <a:rPr lang="en-US" sz="2000" b="1">
                  <a:solidFill>
                    <a:srgbClr val="003F72"/>
                  </a:solidFill>
                  <a:latin typeface="Arial" panose="020B0604020202020204" pitchFamily="34" charset="0"/>
                  <a:cs typeface="Arial" panose="020B0604020202020204" pitchFamily="34" charset="0"/>
                </a:rPr>
                <a:t>TRAFFIC NOISE</a:t>
              </a:r>
            </a:p>
          </p:txBody>
        </p:sp>
        <p:grpSp>
          <p:nvGrpSpPr>
            <p:cNvPr id="43026" name="!!tinnitusBox">
              <a:extLst>
                <a:ext uri="{FF2B5EF4-FFF2-40B4-BE49-F238E27FC236}">
                  <a16:creationId xmlns:a16="http://schemas.microsoft.com/office/drawing/2014/main" id="{D5F9803F-76AE-279B-7A68-AC23588389F0}"/>
                </a:ext>
              </a:extLst>
            </p:cNvPr>
            <p:cNvGrpSpPr/>
            <p:nvPr/>
          </p:nvGrpSpPr>
          <p:grpSpPr>
            <a:xfrm>
              <a:off x="7021597" y="1411805"/>
              <a:ext cx="3623989" cy="3629025"/>
              <a:chOff x="7946755" y="1411805"/>
              <a:chExt cx="3623989" cy="3629025"/>
            </a:xfrm>
          </p:grpSpPr>
          <p:sp>
            <p:nvSpPr>
              <p:cNvPr id="43027" name="TextBox 43026">
                <a:extLst>
                  <a:ext uri="{FF2B5EF4-FFF2-40B4-BE49-F238E27FC236}">
                    <a16:creationId xmlns:a16="http://schemas.microsoft.com/office/drawing/2014/main" id="{ACBCD4DD-C0DB-8211-2CFD-B1F40AA54340}"/>
                  </a:ext>
                </a:extLst>
              </p:cNvPr>
              <p:cNvSpPr txBox="1"/>
              <p:nvPr/>
            </p:nvSpPr>
            <p:spPr>
              <a:xfrm>
                <a:off x="7954225" y="3050902"/>
                <a:ext cx="3615408" cy="400110"/>
              </a:xfrm>
              <a:prstGeom prst="rect">
                <a:avLst/>
              </a:prstGeom>
              <a:noFill/>
            </p:spPr>
            <p:txBody>
              <a:bodyPr wrap="square" rtlCol="0">
                <a:spAutoFit/>
              </a:bodyPr>
              <a:lstStyle/>
              <a:p>
                <a:pPr algn="ctr"/>
                <a:r>
                  <a:rPr lang="en-US" sz="2000" b="1">
                    <a:solidFill>
                      <a:srgbClr val="002060"/>
                    </a:solidFill>
                    <a:latin typeface="Arial" panose="020B0604020202020204" pitchFamily="34" charset="0"/>
                    <a:cs typeface="Arial" panose="020B0604020202020204" pitchFamily="34" charset="0"/>
                  </a:rPr>
                  <a:t>TINNITUS</a:t>
                </a:r>
              </a:p>
            </p:txBody>
          </p:sp>
          <p:sp>
            <p:nvSpPr>
              <p:cNvPr id="43028" name="Rectangle 43027">
                <a:extLst>
                  <a:ext uri="{FF2B5EF4-FFF2-40B4-BE49-F238E27FC236}">
                    <a16:creationId xmlns:a16="http://schemas.microsoft.com/office/drawing/2014/main" id="{83C7CE0F-7B68-8278-3FAF-0C0AAF79374E}"/>
                  </a:ext>
                </a:extLst>
              </p:cNvPr>
              <p:cNvSpPr/>
              <p:nvPr/>
            </p:nvSpPr>
            <p:spPr bwMode="auto">
              <a:xfrm>
                <a:off x="7946755" y="1411805"/>
                <a:ext cx="3623989" cy="3629025"/>
              </a:xfrm>
              <a:prstGeom prst="rect">
                <a:avLst/>
              </a:prstGeom>
              <a:noFill/>
              <a:ln w="38100"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grpSp>
      </p:grpSp>
      <p:sp>
        <p:nvSpPr>
          <p:cNvPr id="2" name="Title 1">
            <a:extLst>
              <a:ext uri="{FF2B5EF4-FFF2-40B4-BE49-F238E27FC236}">
                <a16:creationId xmlns:a16="http://schemas.microsoft.com/office/drawing/2014/main" id="{EA8C2D8C-D76F-B593-D47C-F83C631D0F8F}"/>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Same Tinnitus – Different Backgrounds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34F50AB-FEEC-7EC2-C12F-7F58010C73D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A846816-9068-7EBF-0BD1-B0C0F2C7BC1C}"/>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Background Sound: Examples</a:t>
            </a:r>
          </a:p>
        </p:txBody>
      </p:sp>
      <p:grpSp>
        <p:nvGrpSpPr>
          <p:cNvPr id="4" name="Group 3">
            <a:extLst>
              <a:ext uri="{FF2B5EF4-FFF2-40B4-BE49-F238E27FC236}">
                <a16:creationId xmlns:a16="http://schemas.microsoft.com/office/drawing/2014/main" id="{750F6967-D953-F07B-8FDA-32CBC2ABF0FD}"/>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8" name="Circle: Hollow 7">
              <a:extLst>
                <a:ext uri="{FF2B5EF4-FFF2-40B4-BE49-F238E27FC236}">
                  <a16:creationId xmlns:a16="http://schemas.microsoft.com/office/drawing/2014/main" id="{69C2BA79-B9C8-0404-3FFF-95F48FFC007B}"/>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9" name="Picture 8">
              <a:extLst>
                <a:ext uri="{FF2B5EF4-FFF2-40B4-BE49-F238E27FC236}">
                  <a16:creationId xmlns:a16="http://schemas.microsoft.com/office/drawing/2014/main" id="{0C945642-3A7A-6CF6-D63B-78879CC7773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sp>
        <p:nvSpPr>
          <p:cNvPr id="5" name="Rectangle 4">
            <a:extLst>
              <a:ext uri="{FF2B5EF4-FFF2-40B4-BE49-F238E27FC236}">
                <a16:creationId xmlns:a16="http://schemas.microsoft.com/office/drawing/2014/main" id="{134E9F25-6B9F-6749-A32B-030A1E0A9ACC}"/>
              </a:ext>
              <a:ext uri="{C183D7F6-B498-43B3-948B-1728B52AA6E4}">
                <adec:decorative xmlns:adec="http://schemas.microsoft.com/office/drawing/2017/decorative" val="1"/>
              </a:ext>
            </a:extLst>
          </p:cNvPr>
          <p:cNvSpPr/>
          <p:nvPr/>
        </p:nvSpPr>
        <p:spPr bwMode="auto">
          <a:xfrm>
            <a:off x="3169226" y="1140919"/>
            <a:ext cx="2743200" cy="459282"/>
          </a:xfrm>
          <a:prstGeom prst="rect">
            <a:avLst/>
          </a:prstGeom>
          <a:solidFill>
            <a:srgbClr val="003F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11" name="TextBox 10">
            <a:extLst>
              <a:ext uri="{FF2B5EF4-FFF2-40B4-BE49-F238E27FC236}">
                <a16:creationId xmlns:a16="http://schemas.microsoft.com/office/drawing/2014/main" id="{3DC70347-951A-EBB1-C951-284BBBB39757}"/>
              </a:ext>
            </a:extLst>
          </p:cNvPr>
          <p:cNvSpPr txBox="1"/>
          <p:nvPr/>
        </p:nvSpPr>
        <p:spPr>
          <a:xfrm>
            <a:off x="3169226" y="1175553"/>
            <a:ext cx="2743200" cy="384721"/>
          </a:xfrm>
          <a:prstGeom prst="rect">
            <a:avLst/>
          </a:prstGeom>
          <a:noFill/>
        </p:spPr>
        <p:txBody>
          <a:bodyPr wrap="square" rtlCol="0">
            <a:spAutoFit/>
          </a:bodyPr>
          <a:lstStyle/>
          <a:p>
            <a:pPr algn="ctr"/>
            <a:r>
              <a:rPr lang="en-US" sz="1900" b="1">
                <a:latin typeface="Arial" panose="020B0604020202020204" pitchFamily="34" charset="0"/>
                <a:cs typeface="Arial" panose="020B0604020202020204" pitchFamily="34" charset="0"/>
              </a:rPr>
              <a:t>Environmental Sound</a:t>
            </a:r>
          </a:p>
        </p:txBody>
      </p:sp>
      <p:sp>
        <p:nvSpPr>
          <p:cNvPr id="14" name="Rectangle 3">
            <a:extLst>
              <a:ext uri="{FF2B5EF4-FFF2-40B4-BE49-F238E27FC236}">
                <a16:creationId xmlns:a16="http://schemas.microsoft.com/office/drawing/2014/main" id="{638C64D3-6E35-84BF-89C6-EA5BD75D9F7F}"/>
              </a:ext>
            </a:extLst>
          </p:cNvPr>
          <p:cNvSpPr txBox="1">
            <a:spLocks noChangeArrowheads="1"/>
          </p:cNvSpPr>
          <p:nvPr/>
        </p:nvSpPr>
        <p:spPr>
          <a:xfrm>
            <a:off x="3169226" y="1723163"/>
            <a:ext cx="2743115" cy="3181346"/>
          </a:xfrm>
          <a:prstGeom prst="rect">
            <a:avLst/>
          </a:prstGeom>
        </p:spPr>
        <p:txBody>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Fan noise</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Waterfall or</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fountain noise</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Traffic noise</a:t>
            </a:r>
          </a:p>
          <a:p>
            <a:pPr marL="228600" indent="-228600" eaLnBrk="0" hangingPunct="0">
              <a:lnSpc>
                <a:spcPct val="90000"/>
              </a:lnSpc>
              <a:spcBef>
                <a:spcPts val="1200"/>
              </a:spcBef>
              <a:buSzPct val="100000"/>
              <a:buFont typeface="Arial" panose="020B0604020202020204" pitchFamily="34" charset="0"/>
              <a:buChar char="•"/>
              <a:defRPr/>
            </a:pPr>
            <a:r>
              <a:rPr lang="en-US" sz="1900">
                <a:latin typeface="Arial" panose="020B0604020202020204" pitchFamily="34" charset="0"/>
                <a:cs typeface="Arial" panose="020B0604020202020204" pitchFamily="34" charset="0"/>
              </a:rPr>
              <a:t>Radio static</a:t>
            </a:r>
          </a:p>
          <a:p>
            <a:pPr marL="228600" indent="-228600" eaLnBrk="0" hangingPunct="0">
              <a:lnSpc>
                <a:spcPct val="90000"/>
              </a:lnSpc>
              <a:spcBef>
                <a:spcPts val="1200"/>
              </a:spcBef>
              <a:buSzPct val="100000"/>
              <a:buFont typeface="Arial" panose="020B0604020202020204" pitchFamily="34" charset="0"/>
              <a:buChar char="•"/>
              <a:defRPr/>
            </a:pPr>
            <a:r>
              <a:rPr lang="en-US" sz="1900">
                <a:latin typeface="Arial" panose="020B0604020202020204" pitchFamily="34" charset="0"/>
                <a:cs typeface="Arial" panose="020B0604020202020204" pitchFamily="34" charset="0"/>
              </a:rPr>
              <a:t>Fish tank noise</a:t>
            </a:r>
          </a:p>
          <a:p>
            <a:pPr marL="228600" indent="-228600" eaLnBrk="0" hangingPunct="0">
              <a:lnSpc>
                <a:spcPct val="90000"/>
              </a:lnSpc>
              <a:spcBef>
                <a:spcPts val="1200"/>
              </a:spcBef>
              <a:buSzPct val="100000"/>
              <a:buFont typeface="Arial" panose="020B0604020202020204" pitchFamily="34" charset="0"/>
              <a:buChar char="•"/>
              <a:defRPr/>
            </a:pPr>
            <a:r>
              <a:rPr lang="en-US" sz="1900" b="1" kern="1200">
                <a:solidFill>
                  <a:srgbClr val="C00000"/>
                </a:solidFill>
                <a:latin typeface="Arial" panose="020B0604020202020204" pitchFamily="34" charset="0"/>
                <a:cs typeface="Arial" panose="020B0604020202020204" pitchFamily="34" charset="0"/>
              </a:rPr>
              <a:t>Any </a:t>
            </a:r>
            <a:r>
              <a:rPr lang="en-US" sz="1900">
                <a:latin typeface="Arial" panose="020B0604020202020204" pitchFamily="34" charset="0"/>
                <a:cs typeface="Arial" panose="020B0604020202020204" pitchFamily="34" charset="0"/>
              </a:rPr>
              <a:t>environmental</a:t>
            </a:r>
            <a:r>
              <a:rPr lang="en-US" sz="1900" b="1" kern="1200">
                <a:solidFill>
                  <a:srgbClr val="C00000"/>
                </a:solidFill>
                <a:latin typeface="Arial" panose="020B0604020202020204" pitchFamily="34" charset="0"/>
                <a:cs typeface="Arial" panose="020B0604020202020204" pitchFamily="34" charset="0"/>
              </a:rPr>
              <a:t> </a:t>
            </a:r>
            <a:r>
              <a:rPr lang="en-US" sz="1900" kern="1200">
                <a:latin typeface="Arial" panose="020B0604020202020204" pitchFamily="34" charset="0"/>
                <a:cs typeface="Arial" panose="020B0604020202020204" pitchFamily="34" charset="0"/>
              </a:rPr>
              <a:t>sound that is neutral or pleasant</a:t>
            </a:r>
          </a:p>
        </p:txBody>
      </p:sp>
      <p:sp>
        <p:nvSpPr>
          <p:cNvPr id="6" name="Rectangle 5">
            <a:extLst>
              <a:ext uri="{FF2B5EF4-FFF2-40B4-BE49-F238E27FC236}">
                <a16:creationId xmlns:a16="http://schemas.microsoft.com/office/drawing/2014/main" id="{083B83EE-DF5D-6816-76B1-687EBBF460BC}"/>
              </a:ext>
              <a:ext uri="{C183D7F6-B498-43B3-948B-1728B52AA6E4}">
                <adec:decorative xmlns:adec="http://schemas.microsoft.com/office/drawing/2017/decorative" val="1"/>
              </a:ext>
            </a:extLst>
          </p:cNvPr>
          <p:cNvSpPr/>
          <p:nvPr/>
        </p:nvSpPr>
        <p:spPr bwMode="auto">
          <a:xfrm>
            <a:off x="6002480" y="1137454"/>
            <a:ext cx="2743200" cy="459282"/>
          </a:xfrm>
          <a:prstGeom prst="rect">
            <a:avLst/>
          </a:prstGeom>
          <a:solidFill>
            <a:srgbClr val="003F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12" name="TextBox 11">
            <a:extLst>
              <a:ext uri="{FF2B5EF4-FFF2-40B4-BE49-F238E27FC236}">
                <a16:creationId xmlns:a16="http://schemas.microsoft.com/office/drawing/2014/main" id="{B6A67A98-025C-5AF5-3C81-FA4FBAD62C60}"/>
              </a:ext>
            </a:extLst>
          </p:cNvPr>
          <p:cNvSpPr txBox="1"/>
          <p:nvPr/>
        </p:nvSpPr>
        <p:spPr>
          <a:xfrm>
            <a:off x="6002482" y="1182479"/>
            <a:ext cx="2743200" cy="384721"/>
          </a:xfrm>
          <a:prstGeom prst="rect">
            <a:avLst/>
          </a:prstGeom>
          <a:noFill/>
        </p:spPr>
        <p:txBody>
          <a:bodyPr wrap="square" rtlCol="0">
            <a:spAutoFit/>
          </a:bodyPr>
          <a:lstStyle/>
          <a:p>
            <a:pPr algn="ctr"/>
            <a:r>
              <a:rPr lang="en-US" sz="1900" b="1">
                <a:latin typeface="Arial" panose="020B0604020202020204" pitchFamily="34" charset="0"/>
                <a:cs typeface="Arial" panose="020B0604020202020204" pitchFamily="34" charset="0"/>
              </a:rPr>
              <a:t>Music</a:t>
            </a:r>
          </a:p>
        </p:txBody>
      </p:sp>
      <p:sp>
        <p:nvSpPr>
          <p:cNvPr id="15" name="Rectangle 3">
            <a:extLst>
              <a:ext uri="{FF2B5EF4-FFF2-40B4-BE49-F238E27FC236}">
                <a16:creationId xmlns:a16="http://schemas.microsoft.com/office/drawing/2014/main" id="{B9E63FE1-D503-E51E-ABE0-3618055B8C6B}"/>
              </a:ext>
            </a:extLst>
          </p:cNvPr>
          <p:cNvSpPr txBox="1">
            <a:spLocks noChangeArrowheads="1"/>
          </p:cNvSpPr>
          <p:nvPr/>
        </p:nvSpPr>
        <p:spPr>
          <a:xfrm>
            <a:off x="6002481" y="1719697"/>
            <a:ext cx="2743114" cy="3049729"/>
          </a:xfrm>
          <a:prstGeom prst="rect">
            <a:avLst/>
          </a:prstGeom>
        </p:spPr>
        <p:txBody>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Classical Music</a:t>
            </a:r>
          </a:p>
          <a:p>
            <a:pPr marL="228600" indent="-228600" eaLnBrk="0" hangingPunct="0">
              <a:lnSpc>
                <a:spcPct val="90000"/>
              </a:lnSpc>
              <a:spcBef>
                <a:spcPts val="1200"/>
              </a:spcBef>
              <a:buSzPct val="100000"/>
              <a:buFont typeface="Arial" panose="020B0604020202020204" pitchFamily="34" charset="0"/>
              <a:buChar char="•"/>
              <a:defRPr/>
            </a:pPr>
            <a:r>
              <a:rPr lang="en-US" sz="1900">
                <a:latin typeface="Arial" panose="020B0604020202020204" pitchFamily="34" charset="0"/>
                <a:cs typeface="Arial" panose="020B0604020202020204" pitchFamily="34" charset="0"/>
              </a:rPr>
              <a:t>Guitar or piano music</a:t>
            </a:r>
            <a:endParaRPr lang="en-US" sz="1900" kern="1200">
              <a:latin typeface="Arial" panose="020B0604020202020204" pitchFamily="34" charset="0"/>
              <a:cs typeface="Arial" panose="020B0604020202020204" pitchFamily="34" charset="0"/>
            </a:endParaRP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New Age music</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Music with lyrics in a</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foreign language</a:t>
            </a:r>
          </a:p>
          <a:p>
            <a:pPr marL="228600" indent="-228600" eaLnBrk="0" hangingPunct="0">
              <a:lnSpc>
                <a:spcPct val="90000"/>
              </a:lnSpc>
              <a:spcBef>
                <a:spcPts val="1200"/>
              </a:spcBef>
              <a:buSzPct val="100000"/>
              <a:buFont typeface="Arial" panose="020B0604020202020204" pitchFamily="34" charset="0"/>
              <a:buChar char="•"/>
              <a:defRPr/>
            </a:pPr>
            <a:r>
              <a:rPr lang="en-US" sz="1900">
                <a:latin typeface="Arial" panose="020B0604020202020204" pitchFamily="34" charset="0"/>
                <a:cs typeface="Arial" panose="020B0604020202020204" pitchFamily="34" charset="0"/>
              </a:rPr>
              <a:t>“Elevator” music</a:t>
            </a:r>
          </a:p>
          <a:p>
            <a:pPr marL="228600" indent="-228600" eaLnBrk="0" hangingPunct="0">
              <a:lnSpc>
                <a:spcPct val="90000"/>
              </a:lnSpc>
              <a:spcBef>
                <a:spcPts val="1200"/>
              </a:spcBef>
              <a:buSzPct val="100000"/>
              <a:buFont typeface="Arial" panose="020B0604020202020204" pitchFamily="34" charset="0"/>
              <a:buChar char="•"/>
              <a:defRPr/>
            </a:pPr>
            <a:r>
              <a:rPr lang="en-US" sz="1900" b="1" kern="1200">
                <a:solidFill>
                  <a:srgbClr val="C00000"/>
                </a:solidFill>
                <a:latin typeface="Arial" panose="020B0604020202020204" pitchFamily="34" charset="0"/>
                <a:cs typeface="Arial" panose="020B0604020202020204" pitchFamily="34" charset="0"/>
              </a:rPr>
              <a:t>Any </a:t>
            </a:r>
            <a:r>
              <a:rPr lang="en-US" sz="1900" kern="1200">
                <a:latin typeface="Arial" panose="020B0604020202020204" pitchFamily="34" charset="0"/>
                <a:cs typeface="Arial" panose="020B0604020202020204" pitchFamily="34" charset="0"/>
              </a:rPr>
              <a:t>music</a:t>
            </a:r>
            <a:r>
              <a:rPr lang="en-US" sz="1900">
                <a:latin typeface="Arial" panose="020B0604020202020204" pitchFamily="34" charset="0"/>
                <a:cs typeface="Arial" panose="020B0604020202020204" pitchFamily="34" charset="0"/>
              </a:rPr>
              <a:t> </a:t>
            </a:r>
            <a:r>
              <a:rPr lang="en-US" sz="1900" kern="1200">
                <a:latin typeface="Arial" panose="020B0604020202020204" pitchFamily="34" charset="0"/>
                <a:cs typeface="Arial" panose="020B0604020202020204" pitchFamily="34" charset="0"/>
              </a:rPr>
              <a:t>that is</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neutral or pleasant</a:t>
            </a:r>
          </a:p>
        </p:txBody>
      </p:sp>
      <p:sp>
        <p:nvSpPr>
          <p:cNvPr id="10" name="Rectangle 9">
            <a:extLst>
              <a:ext uri="{FF2B5EF4-FFF2-40B4-BE49-F238E27FC236}">
                <a16:creationId xmlns:a16="http://schemas.microsoft.com/office/drawing/2014/main" id="{2EBA5754-01B8-FEF0-4C17-65950E26B371}"/>
              </a:ext>
              <a:ext uri="{C183D7F6-B498-43B3-948B-1728B52AA6E4}">
                <adec:decorative xmlns:adec="http://schemas.microsoft.com/office/drawing/2017/decorative" val="1"/>
              </a:ext>
            </a:extLst>
          </p:cNvPr>
          <p:cNvSpPr/>
          <p:nvPr/>
        </p:nvSpPr>
        <p:spPr bwMode="auto">
          <a:xfrm>
            <a:off x="8846128" y="1144380"/>
            <a:ext cx="2743200" cy="459282"/>
          </a:xfrm>
          <a:prstGeom prst="rect">
            <a:avLst/>
          </a:prstGeom>
          <a:solidFill>
            <a:srgbClr val="003F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13" name="TextBox 12">
            <a:extLst>
              <a:ext uri="{FF2B5EF4-FFF2-40B4-BE49-F238E27FC236}">
                <a16:creationId xmlns:a16="http://schemas.microsoft.com/office/drawing/2014/main" id="{49C9BBBB-3F57-C505-CDA1-A616C86C733D}"/>
              </a:ext>
            </a:extLst>
          </p:cNvPr>
          <p:cNvSpPr txBox="1"/>
          <p:nvPr/>
        </p:nvSpPr>
        <p:spPr>
          <a:xfrm>
            <a:off x="8846130" y="1179014"/>
            <a:ext cx="2743200" cy="384721"/>
          </a:xfrm>
          <a:prstGeom prst="rect">
            <a:avLst/>
          </a:prstGeom>
          <a:noFill/>
        </p:spPr>
        <p:txBody>
          <a:bodyPr wrap="square" rtlCol="0">
            <a:spAutoFit/>
          </a:bodyPr>
          <a:lstStyle/>
          <a:p>
            <a:pPr algn="ctr"/>
            <a:r>
              <a:rPr lang="en-US" sz="1900" b="1">
                <a:latin typeface="Arial" panose="020B0604020202020204" pitchFamily="34" charset="0"/>
                <a:cs typeface="Arial" panose="020B0604020202020204" pitchFamily="34" charset="0"/>
              </a:rPr>
              <a:t>Speech</a:t>
            </a:r>
          </a:p>
        </p:txBody>
      </p:sp>
      <p:sp>
        <p:nvSpPr>
          <p:cNvPr id="16" name="Rectangle 3">
            <a:extLst>
              <a:ext uri="{FF2B5EF4-FFF2-40B4-BE49-F238E27FC236}">
                <a16:creationId xmlns:a16="http://schemas.microsoft.com/office/drawing/2014/main" id="{7CFDE0BE-B7B7-ADC2-8276-82A94875E903}"/>
              </a:ext>
            </a:extLst>
          </p:cNvPr>
          <p:cNvSpPr txBox="1">
            <a:spLocks noChangeArrowheads="1"/>
          </p:cNvSpPr>
          <p:nvPr/>
        </p:nvSpPr>
        <p:spPr>
          <a:xfrm>
            <a:off x="8846128" y="1716233"/>
            <a:ext cx="2724184" cy="2023321"/>
          </a:xfrm>
          <a:prstGeom prst="rect">
            <a:avLst/>
          </a:prstGeom>
        </p:spPr>
        <p:txBody>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Recorded</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crowd</a:t>
            </a:r>
            <a:r>
              <a:rPr lang="en-US" sz="1900">
                <a:latin typeface="Arial" panose="020B0604020202020204" pitchFamily="34" charset="0"/>
                <a:cs typeface="Arial" panose="020B0604020202020204" pitchFamily="34" charset="0"/>
              </a:rPr>
              <a:t> </a:t>
            </a:r>
            <a:r>
              <a:rPr lang="en-US" sz="1900" kern="1200">
                <a:latin typeface="Arial" panose="020B0604020202020204" pitchFamily="34" charset="0"/>
                <a:cs typeface="Arial" panose="020B0604020202020204" pitchFamily="34" charset="0"/>
              </a:rPr>
              <a:t>noise</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Background television or radio</a:t>
            </a:r>
            <a:endParaRPr lang="en-US" sz="1900">
              <a:latin typeface="Arial" panose="020B0604020202020204" pitchFamily="34" charset="0"/>
              <a:cs typeface="Arial" panose="020B0604020202020204" pitchFamily="34" charset="0"/>
            </a:endParaRPr>
          </a:p>
          <a:p>
            <a:pPr marL="228600" indent="-228600" eaLnBrk="0" hangingPunct="0">
              <a:lnSpc>
                <a:spcPct val="90000"/>
              </a:lnSpc>
              <a:spcBef>
                <a:spcPts val="1200"/>
              </a:spcBef>
              <a:buSzPct val="100000"/>
              <a:buFont typeface="Arial" panose="020B0604020202020204" pitchFamily="34" charset="0"/>
              <a:buChar char="•"/>
              <a:defRPr/>
            </a:pPr>
            <a:r>
              <a:rPr lang="en-US" sz="1900" b="1" kern="1200">
                <a:solidFill>
                  <a:srgbClr val="C00000"/>
                </a:solidFill>
                <a:latin typeface="Arial" panose="020B0604020202020204" pitchFamily="34" charset="0"/>
                <a:cs typeface="Arial" panose="020B0604020202020204" pitchFamily="34" charset="0"/>
              </a:rPr>
              <a:t>Any </a:t>
            </a:r>
            <a:r>
              <a:rPr lang="en-US" sz="1900" kern="1200">
                <a:latin typeface="Arial" panose="020B0604020202020204" pitchFamily="34" charset="0"/>
                <a:cs typeface="Arial" panose="020B0604020202020204" pitchFamily="34" charset="0"/>
              </a:rPr>
              <a:t>speech that is</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not interesting to you</a:t>
            </a:r>
          </a:p>
        </p:txBody>
      </p:sp>
      <p:sp>
        <p:nvSpPr>
          <p:cNvPr id="18" name="TextBox 17">
            <a:extLst>
              <a:ext uri="{FF2B5EF4-FFF2-40B4-BE49-F238E27FC236}">
                <a16:creationId xmlns:a16="http://schemas.microsoft.com/office/drawing/2014/main" id="{DAF866BD-7017-1F7B-43BB-7DAA94C60333}"/>
              </a:ext>
            </a:extLst>
          </p:cNvPr>
          <p:cNvSpPr txBox="1"/>
          <p:nvPr/>
        </p:nvSpPr>
        <p:spPr>
          <a:xfrm>
            <a:off x="4267616" y="4985813"/>
            <a:ext cx="6162674" cy="369332"/>
          </a:xfrm>
          <a:prstGeom prst="rect">
            <a:avLst/>
          </a:prstGeom>
          <a:noFill/>
        </p:spPr>
        <p:txBody>
          <a:bodyPr wrap="square">
            <a:spAutoFit/>
          </a:bodyPr>
          <a:lstStyle/>
          <a:p>
            <a:pPr algn="ctr"/>
            <a:r>
              <a:rPr lang="en-US" sz="1800" b="1">
                <a:solidFill>
                  <a:srgbClr val="C00000"/>
                </a:solidFill>
                <a:latin typeface="+mj-lt"/>
              </a:rPr>
              <a:t>Any of these could be live or recorded. </a:t>
            </a:r>
          </a:p>
        </p:txBody>
      </p:sp>
    </p:spTree>
    <p:extLst>
      <p:ext uri="{BB962C8B-B14F-4D97-AF65-F5344CB8AC3E}">
        <p14:creationId xmlns:p14="http://schemas.microsoft.com/office/powerpoint/2010/main" val="2065624452"/>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C95B99-F2B7-4248-A982-32CBC815629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5653D9B-0895-99E0-5315-BF9416F504DA}"/>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Background Sound Activity</a:t>
            </a:r>
          </a:p>
        </p:txBody>
      </p:sp>
      <p:pic>
        <p:nvPicPr>
          <p:cNvPr id="7" name="Picture 5">
            <a:extLst>
              <a:ext uri="{FF2B5EF4-FFF2-40B4-BE49-F238E27FC236}">
                <a16:creationId xmlns:a16="http://schemas.microsoft.com/office/drawing/2014/main" id="{B3BEA81E-4F96-143A-B8C9-9F8B9552DC07}"/>
              </a:ext>
              <a:ext uri="{C183D7F6-B498-43B3-948B-1728B52AA6E4}">
                <adec:decorative xmlns:adec="http://schemas.microsoft.com/office/drawing/2017/decorative" val="1"/>
              </a:ext>
            </a:extLst>
          </p:cNvPr>
          <p:cNvPicPr>
            <a:picLocks noChangeAspect="1" noChangeArrowheads="1"/>
          </p:cNvPicPr>
          <p:nvPr/>
        </p:nvPicPr>
        <p:blipFill>
          <a:blip r:embed="rId4" cstate="print"/>
          <a:srcRect/>
          <a:stretch>
            <a:fillRect/>
          </a:stretch>
        </p:blipFill>
        <p:spPr bwMode="auto">
          <a:xfrm>
            <a:off x="7176729" y="156686"/>
            <a:ext cx="876347" cy="1077993"/>
          </a:xfrm>
          <a:prstGeom prst="rect">
            <a:avLst/>
          </a:prstGeom>
          <a:noFill/>
          <a:ln w="9525">
            <a:noFill/>
            <a:miter lim="800000"/>
            <a:headEnd/>
            <a:tailEnd/>
          </a:ln>
        </p:spPr>
      </p:pic>
      <p:sp>
        <p:nvSpPr>
          <p:cNvPr id="8" name="Rectangle 5">
            <a:extLst>
              <a:ext uri="{FF2B5EF4-FFF2-40B4-BE49-F238E27FC236}">
                <a16:creationId xmlns:a16="http://schemas.microsoft.com/office/drawing/2014/main" id="{BD462F73-7EDC-0E7F-7339-7BD1B7AD7A58}"/>
              </a:ext>
            </a:extLst>
          </p:cNvPr>
          <p:cNvSpPr>
            <a:spLocks noChangeArrowheads="1"/>
          </p:cNvSpPr>
          <p:nvPr/>
        </p:nvSpPr>
        <p:spPr bwMode="auto">
          <a:xfrm>
            <a:off x="8260390" y="408406"/>
            <a:ext cx="1732686" cy="452191"/>
          </a:xfrm>
          <a:prstGeom prst="rect">
            <a:avLst/>
          </a:prstGeom>
          <a:noFill/>
          <a:ln w="9525">
            <a:noFill/>
            <a:miter lim="800000"/>
            <a:headEnd/>
            <a:tailEnd/>
          </a:ln>
        </p:spPr>
        <p:txBody>
          <a:bodyPr wrap="none" lIns="82058" tIns="41029" rIns="82058" bIns="41029">
            <a:spAutoFit/>
          </a:bodyPr>
          <a:lstStyle/>
          <a:p>
            <a:pPr defTabSz="820738"/>
            <a:r>
              <a:rPr lang="en-US" sz="2400" b="1" i="1">
                <a:solidFill>
                  <a:srgbClr val="C00000"/>
                </a:solidFill>
                <a:latin typeface="Arial" charset="0"/>
              </a:rPr>
              <a:t>Let’s try it!</a:t>
            </a:r>
            <a:endParaRPr lang="en-US" sz="2400" b="1" i="1">
              <a:solidFill>
                <a:srgbClr val="C00000"/>
              </a:solidFill>
              <a:latin typeface="Arial" charset="0"/>
              <a:ea typeface="ＭＳ Ｐゴシック" pitchFamily="28" charset="-128"/>
            </a:endParaRPr>
          </a:p>
        </p:txBody>
      </p:sp>
      <p:grpSp>
        <p:nvGrpSpPr>
          <p:cNvPr id="14" name="Group 13">
            <a:extLst>
              <a:ext uri="{FF2B5EF4-FFF2-40B4-BE49-F238E27FC236}">
                <a16:creationId xmlns:a16="http://schemas.microsoft.com/office/drawing/2014/main" id="{ADED93FB-1FFF-B2DE-6AA6-130E84F20C5F}"/>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15" name="Circle: Hollow 14">
              <a:extLst>
                <a:ext uri="{FF2B5EF4-FFF2-40B4-BE49-F238E27FC236}">
                  <a16:creationId xmlns:a16="http://schemas.microsoft.com/office/drawing/2014/main" id="{BCCD4C7D-EFA7-0385-1E95-825B3A2297AB}"/>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16" name="Picture 15">
              <a:extLst>
                <a:ext uri="{FF2B5EF4-FFF2-40B4-BE49-F238E27FC236}">
                  <a16:creationId xmlns:a16="http://schemas.microsoft.com/office/drawing/2014/main" id="{5094C015-6BF0-63C5-546C-FE76B1BF3A6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181600" y="2514600"/>
              <a:ext cx="1828800" cy="1828800"/>
            </a:xfrm>
            <a:prstGeom prst="rect">
              <a:avLst/>
            </a:prstGeom>
          </p:spPr>
        </p:pic>
      </p:grpSp>
      <p:sp>
        <p:nvSpPr>
          <p:cNvPr id="1262605" name="Rectangle 13"/>
          <p:cNvSpPr>
            <a:spLocks noGrp="1" noChangeArrowheads="1"/>
          </p:cNvSpPr>
          <p:nvPr>
            <p:ph idx="1"/>
          </p:nvPr>
        </p:nvSpPr>
        <p:spPr>
          <a:xfrm>
            <a:off x="3259552" y="1314926"/>
            <a:ext cx="6658093" cy="1133158"/>
          </a:xfrm>
        </p:spPr>
        <p:txBody>
          <a:bodyPr/>
          <a:lstStyle/>
          <a:p>
            <a:pPr marL="228600" indent="-228600" eaLnBrk="0" hangingPunct="0">
              <a:lnSpc>
                <a:spcPct val="90000"/>
              </a:lnSpc>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With the background sound turned on, notice how sound fills in the quiet around you</a:t>
            </a:r>
          </a:p>
          <a:p>
            <a:pPr eaLnBrk="1" hangingPunct="1">
              <a:defRPr/>
            </a:pPr>
            <a:endParaRPr lang="en-US"/>
          </a:p>
        </p:txBody>
      </p:sp>
      <p:grpSp>
        <p:nvGrpSpPr>
          <p:cNvPr id="1262592" name="!!tinnitusBox2">
            <a:extLst>
              <a:ext uri="{FF2B5EF4-FFF2-40B4-BE49-F238E27FC236}">
                <a16:creationId xmlns:a16="http://schemas.microsoft.com/office/drawing/2014/main" id="{22D306BE-188D-C24C-CEF9-79FFF37B5C57}"/>
              </a:ext>
              <a:ext uri="{C183D7F6-B498-43B3-948B-1728B52AA6E4}">
                <adec:decorative xmlns:adec="http://schemas.microsoft.com/office/drawing/2017/decorative" val="1"/>
              </a:ext>
            </a:extLst>
          </p:cNvPr>
          <p:cNvGrpSpPr/>
          <p:nvPr/>
        </p:nvGrpSpPr>
        <p:grpSpPr>
          <a:xfrm>
            <a:off x="5213529" y="2279761"/>
            <a:ext cx="3163056" cy="3167451"/>
            <a:chOff x="5242276" y="2299206"/>
            <a:chExt cx="3163056" cy="3167451"/>
          </a:xfrm>
        </p:grpSpPr>
        <p:sp>
          <p:nvSpPr>
            <p:cNvPr id="29" name="Rectangle 28">
              <a:extLst>
                <a:ext uri="{FF2B5EF4-FFF2-40B4-BE49-F238E27FC236}">
                  <a16:creationId xmlns:a16="http://schemas.microsoft.com/office/drawing/2014/main" id="{AC08A509-9A94-5134-D306-BC607FF7DC88}"/>
                </a:ext>
              </a:extLst>
            </p:cNvPr>
            <p:cNvSpPr/>
            <p:nvPr/>
          </p:nvSpPr>
          <p:spPr bwMode="auto">
            <a:xfrm>
              <a:off x="5242276" y="2299206"/>
              <a:ext cx="3163056" cy="3167451"/>
            </a:xfrm>
            <a:prstGeom prst="rect">
              <a:avLst/>
            </a:prstGeom>
            <a:solidFill>
              <a:schemeClr val="tx1"/>
            </a:solidFill>
            <a:ln w="38100"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30" name="TextBox 29">
              <a:extLst>
                <a:ext uri="{FF2B5EF4-FFF2-40B4-BE49-F238E27FC236}">
                  <a16:creationId xmlns:a16="http://schemas.microsoft.com/office/drawing/2014/main" id="{AA471C1E-64CF-CEDD-7B32-D9EA05E45678}"/>
                </a:ext>
              </a:extLst>
            </p:cNvPr>
            <p:cNvSpPr txBox="1"/>
            <p:nvPr/>
          </p:nvSpPr>
          <p:spPr>
            <a:xfrm>
              <a:off x="5245193" y="3707422"/>
              <a:ext cx="3152388" cy="353943"/>
            </a:xfrm>
            <a:prstGeom prst="rect">
              <a:avLst/>
            </a:prstGeom>
            <a:noFill/>
          </p:spPr>
          <p:txBody>
            <a:bodyPr wrap="square" rtlCol="0">
              <a:spAutoFit/>
            </a:bodyPr>
            <a:lstStyle/>
            <a:p>
              <a:pPr algn="ctr"/>
              <a:r>
                <a:rPr lang="en-US" sz="1700" b="1">
                  <a:solidFill>
                    <a:srgbClr val="002060"/>
                  </a:solidFill>
                  <a:latin typeface="Arial" panose="020B0604020202020204" pitchFamily="34" charset="0"/>
                  <a:cs typeface="Arial" panose="020B0604020202020204" pitchFamily="34" charset="0"/>
                </a:rPr>
                <a:t>TINNITUS</a:t>
              </a:r>
            </a:p>
          </p:txBody>
        </p:sp>
      </p:grpSp>
      <p:grpSp>
        <p:nvGrpSpPr>
          <p:cNvPr id="28" name="Group 27">
            <a:extLst>
              <a:ext uri="{FF2B5EF4-FFF2-40B4-BE49-F238E27FC236}">
                <a16:creationId xmlns:a16="http://schemas.microsoft.com/office/drawing/2014/main" id="{98F8734B-4A0B-7D9D-6AE1-60945767C30D}"/>
              </a:ext>
              <a:ext uri="{C183D7F6-B498-43B3-948B-1728B52AA6E4}">
                <adec:decorative xmlns:adec="http://schemas.microsoft.com/office/drawing/2017/decorative" val="1"/>
              </a:ext>
            </a:extLst>
          </p:cNvPr>
          <p:cNvGrpSpPr/>
          <p:nvPr/>
        </p:nvGrpSpPr>
        <p:grpSpPr>
          <a:xfrm>
            <a:off x="8426779" y="2321581"/>
            <a:ext cx="3182371" cy="3125631"/>
            <a:chOff x="8426779" y="2321581"/>
            <a:chExt cx="3182371" cy="3125631"/>
          </a:xfrm>
        </p:grpSpPr>
        <p:sp>
          <p:nvSpPr>
            <p:cNvPr id="3" name="TextBox 2">
              <a:extLst>
                <a:ext uri="{FF2B5EF4-FFF2-40B4-BE49-F238E27FC236}">
                  <a16:creationId xmlns:a16="http://schemas.microsoft.com/office/drawing/2014/main" id="{F0313E2D-F6AF-7960-C1BE-800BE39D949E}"/>
                </a:ext>
              </a:extLst>
            </p:cNvPr>
            <p:cNvSpPr txBox="1"/>
            <p:nvPr/>
          </p:nvSpPr>
          <p:spPr>
            <a:xfrm>
              <a:off x="8427096" y="2321581"/>
              <a:ext cx="2128841" cy="353943"/>
            </a:xfrm>
            <a:prstGeom prst="rect">
              <a:avLst/>
            </a:prstGeom>
            <a:noFill/>
          </p:spPr>
          <p:txBody>
            <a:bodyPr wrap="square" rtlCol="0">
              <a:spAutoFit/>
            </a:bodyPr>
            <a:lstStyle/>
            <a:p>
              <a:r>
                <a:rPr lang="en-US" sz="1700" b="1">
                  <a:solidFill>
                    <a:srgbClr val="003F72"/>
                  </a:solidFill>
                  <a:latin typeface="Arial" panose="020B0604020202020204" pitchFamily="34" charset="0"/>
                  <a:cs typeface="Arial" panose="020B0604020202020204" pitchFamily="34" charset="0"/>
                </a:rPr>
                <a:t>ELEVATOR MUSIC</a:t>
              </a:r>
            </a:p>
          </p:txBody>
        </p:sp>
        <p:sp>
          <p:nvSpPr>
            <p:cNvPr id="4" name="TextBox 3">
              <a:extLst>
                <a:ext uri="{FF2B5EF4-FFF2-40B4-BE49-F238E27FC236}">
                  <a16:creationId xmlns:a16="http://schemas.microsoft.com/office/drawing/2014/main" id="{1CF6EF39-A68E-EEB4-C6EA-99B1AA252DF2}"/>
                </a:ext>
              </a:extLst>
            </p:cNvPr>
            <p:cNvSpPr txBox="1"/>
            <p:nvPr/>
          </p:nvSpPr>
          <p:spPr>
            <a:xfrm>
              <a:off x="9878315" y="2598750"/>
              <a:ext cx="1721530" cy="353943"/>
            </a:xfrm>
            <a:prstGeom prst="rect">
              <a:avLst/>
            </a:prstGeom>
            <a:noFill/>
          </p:spPr>
          <p:txBody>
            <a:bodyPr wrap="square" rtlCol="0">
              <a:spAutoFit/>
            </a:bodyPr>
            <a:lstStyle/>
            <a:p>
              <a:r>
                <a:rPr lang="en-US" sz="1700" b="1">
                  <a:solidFill>
                    <a:srgbClr val="003F72"/>
                  </a:solidFill>
                  <a:latin typeface="Arial" panose="020B0604020202020204" pitchFamily="34" charset="0"/>
                  <a:cs typeface="Arial" panose="020B0604020202020204" pitchFamily="34" charset="0"/>
                </a:rPr>
                <a:t>RADIO STATIC</a:t>
              </a:r>
            </a:p>
          </p:txBody>
        </p:sp>
        <p:sp>
          <p:nvSpPr>
            <p:cNvPr id="5" name="TextBox 4">
              <a:extLst>
                <a:ext uri="{FF2B5EF4-FFF2-40B4-BE49-F238E27FC236}">
                  <a16:creationId xmlns:a16="http://schemas.microsoft.com/office/drawing/2014/main" id="{9ED7595B-3202-4395-D871-64D81DB62DC1}"/>
                </a:ext>
              </a:extLst>
            </p:cNvPr>
            <p:cNvSpPr txBox="1"/>
            <p:nvPr/>
          </p:nvSpPr>
          <p:spPr>
            <a:xfrm>
              <a:off x="8426821" y="2875919"/>
              <a:ext cx="2225044" cy="353943"/>
            </a:xfrm>
            <a:prstGeom prst="rect">
              <a:avLst/>
            </a:prstGeom>
            <a:noFill/>
          </p:spPr>
          <p:txBody>
            <a:bodyPr wrap="square" rtlCol="0">
              <a:spAutoFit/>
            </a:bodyPr>
            <a:lstStyle/>
            <a:p>
              <a:r>
                <a:rPr lang="en-US" sz="1700" b="1">
                  <a:solidFill>
                    <a:srgbClr val="003F72"/>
                  </a:solidFill>
                  <a:latin typeface="Arial" panose="020B0604020202020204" pitchFamily="34" charset="0"/>
                  <a:cs typeface="Arial" panose="020B0604020202020204" pitchFamily="34" charset="0"/>
                </a:rPr>
                <a:t>CLASSICAL MUSIC</a:t>
              </a:r>
            </a:p>
          </p:txBody>
        </p:sp>
        <p:sp>
          <p:nvSpPr>
            <p:cNvPr id="9" name="TextBox 8">
              <a:extLst>
                <a:ext uri="{FF2B5EF4-FFF2-40B4-BE49-F238E27FC236}">
                  <a16:creationId xmlns:a16="http://schemas.microsoft.com/office/drawing/2014/main" id="{B07DCB94-710D-A990-209D-68EB2794D3B1}"/>
                </a:ext>
              </a:extLst>
            </p:cNvPr>
            <p:cNvSpPr txBox="1"/>
            <p:nvPr/>
          </p:nvSpPr>
          <p:spPr>
            <a:xfrm>
              <a:off x="9550773" y="3153088"/>
              <a:ext cx="1794172" cy="353943"/>
            </a:xfrm>
            <a:prstGeom prst="rect">
              <a:avLst/>
            </a:prstGeom>
            <a:noFill/>
          </p:spPr>
          <p:txBody>
            <a:bodyPr wrap="square" rtlCol="0">
              <a:spAutoFit/>
            </a:bodyPr>
            <a:lstStyle/>
            <a:p>
              <a:r>
                <a:rPr lang="en-US" sz="1700" b="1">
                  <a:solidFill>
                    <a:srgbClr val="003F72"/>
                  </a:solidFill>
                  <a:latin typeface="Arial" panose="020B0604020202020204" pitchFamily="34" charset="0"/>
                  <a:cs typeface="Arial" panose="020B0604020202020204" pitchFamily="34" charset="0"/>
                </a:rPr>
                <a:t>ELECTRIC FAN</a:t>
              </a:r>
            </a:p>
          </p:txBody>
        </p:sp>
        <p:sp>
          <p:nvSpPr>
            <p:cNvPr id="20" name="TextBox 19">
              <a:extLst>
                <a:ext uri="{FF2B5EF4-FFF2-40B4-BE49-F238E27FC236}">
                  <a16:creationId xmlns:a16="http://schemas.microsoft.com/office/drawing/2014/main" id="{42BF9644-9146-282B-D8AC-D2F208D32321}"/>
                </a:ext>
              </a:extLst>
            </p:cNvPr>
            <p:cNvSpPr txBox="1"/>
            <p:nvPr/>
          </p:nvSpPr>
          <p:spPr>
            <a:xfrm>
              <a:off x="8429397" y="4261764"/>
              <a:ext cx="2177307" cy="353943"/>
            </a:xfrm>
            <a:prstGeom prst="rect">
              <a:avLst/>
            </a:prstGeom>
            <a:noFill/>
          </p:spPr>
          <p:txBody>
            <a:bodyPr wrap="square" rtlCol="0">
              <a:spAutoFit/>
            </a:bodyPr>
            <a:lstStyle/>
            <a:p>
              <a:r>
                <a:rPr lang="en-US" sz="1700" b="1">
                  <a:solidFill>
                    <a:srgbClr val="003F72"/>
                  </a:solidFill>
                  <a:latin typeface="Arial" panose="020B0604020202020204" pitchFamily="34" charset="0"/>
                  <a:cs typeface="Arial" panose="020B0604020202020204" pitchFamily="34" charset="0"/>
                </a:rPr>
                <a:t>AIR CONDITIONER</a:t>
              </a:r>
            </a:p>
          </p:txBody>
        </p:sp>
        <p:sp>
          <p:nvSpPr>
            <p:cNvPr id="21" name="TextBox 20">
              <a:extLst>
                <a:ext uri="{FF2B5EF4-FFF2-40B4-BE49-F238E27FC236}">
                  <a16:creationId xmlns:a16="http://schemas.microsoft.com/office/drawing/2014/main" id="{1AD21DF8-B11E-28AF-E4B2-1E1B32B6D1DF}"/>
                </a:ext>
              </a:extLst>
            </p:cNvPr>
            <p:cNvSpPr txBox="1"/>
            <p:nvPr/>
          </p:nvSpPr>
          <p:spPr>
            <a:xfrm>
              <a:off x="9586494" y="4538933"/>
              <a:ext cx="2006726" cy="353943"/>
            </a:xfrm>
            <a:prstGeom prst="rect">
              <a:avLst/>
            </a:prstGeom>
            <a:noFill/>
          </p:spPr>
          <p:txBody>
            <a:bodyPr wrap="square" rtlCol="0">
              <a:spAutoFit/>
            </a:bodyPr>
            <a:lstStyle/>
            <a:p>
              <a:r>
                <a:rPr lang="en-US" sz="1700" b="1">
                  <a:solidFill>
                    <a:srgbClr val="003F72"/>
                  </a:solidFill>
                  <a:latin typeface="Arial" panose="020B0604020202020204" pitchFamily="34" charset="0"/>
                  <a:cs typeface="Arial" panose="020B0604020202020204" pitchFamily="34" charset="0"/>
                </a:rPr>
                <a:t>NEW AGE MUSIC</a:t>
              </a:r>
            </a:p>
          </p:txBody>
        </p:sp>
        <p:sp>
          <p:nvSpPr>
            <p:cNvPr id="22" name="TextBox 21">
              <a:extLst>
                <a:ext uri="{FF2B5EF4-FFF2-40B4-BE49-F238E27FC236}">
                  <a16:creationId xmlns:a16="http://schemas.microsoft.com/office/drawing/2014/main" id="{62B0B0A6-0C67-F1A8-69B9-ED5705DACC8B}"/>
                </a:ext>
              </a:extLst>
            </p:cNvPr>
            <p:cNvSpPr txBox="1"/>
            <p:nvPr/>
          </p:nvSpPr>
          <p:spPr>
            <a:xfrm>
              <a:off x="8426779" y="4816102"/>
              <a:ext cx="2061348" cy="353943"/>
            </a:xfrm>
            <a:prstGeom prst="rect">
              <a:avLst/>
            </a:prstGeom>
            <a:noFill/>
          </p:spPr>
          <p:txBody>
            <a:bodyPr wrap="square" rtlCol="0">
              <a:spAutoFit/>
            </a:bodyPr>
            <a:lstStyle/>
            <a:p>
              <a:r>
                <a:rPr lang="en-US" sz="1700" b="1">
                  <a:solidFill>
                    <a:srgbClr val="003F72"/>
                  </a:solidFill>
                  <a:latin typeface="Arial" panose="020B0604020202020204" pitchFamily="34" charset="0"/>
                  <a:cs typeface="Arial" panose="020B0604020202020204" pitchFamily="34" charset="0"/>
                </a:rPr>
                <a:t>FOUNTAIN NOISE</a:t>
              </a:r>
            </a:p>
          </p:txBody>
        </p:sp>
        <p:sp>
          <p:nvSpPr>
            <p:cNvPr id="23" name="TextBox 22">
              <a:extLst>
                <a:ext uri="{FF2B5EF4-FFF2-40B4-BE49-F238E27FC236}">
                  <a16:creationId xmlns:a16="http://schemas.microsoft.com/office/drawing/2014/main" id="{6EAA9AD5-78EF-32A3-9BA1-CD96E2020BC5}"/>
                </a:ext>
              </a:extLst>
            </p:cNvPr>
            <p:cNvSpPr txBox="1"/>
            <p:nvPr/>
          </p:nvSpPr>
          <p:spPr>
            <a:xfrm>
              <a:off x="9509485" y="5093269"/>
              <a:ext cx="2099123" cy="353943"/>
            </a:xfrm>
            <a:prstGeom prst="rect">
              <a:avLst/>
            </a:prstGeom>
            <a:noFill/>
          </p:spPr>
          <p:txBody>
            <a:bodyPr wrap="square" rtlCol="0">
              <a:spAutoFit/>
            </a:bodyPr>
            <a:lstStyle/>
            <a:p>
              <a:r>
                <a:rPr lang="en-US" sz="1700" b="1">
                  <a:solidFill>
                    <a:srgbClr val="003F72"/>
                  </a:solidFill>
                  <a:latin typeface="Arial" panose="020B0604020202020204" pitchFamily="34" charset="0"/>
                  <a:cs typeface="Arial" panose="020B0604020202020204" pitchFamily="34" charset="0"/>
                </a:rPr>
                <a:t>FISH TANK NOISE</a:t>
              </a:r>
            </a:p>
          </p:txBody>
        </p:sp>
        <p:sp>
          <p:nvSpPr>
            <p:cNvPr id="25" name="TextBox 24">
              <a:extLst>
                <a:ext uri="{FF2B5EF4-FFF2-40B4-BE49-F238E27FC236}">
                  <a16:creationId xmlns:a16="http://schemas.microsoft.com/office/drawing/2014/main" id="{EE6C0F72-E57D-E114-F9D5-0F486A1DC48D}"/>
                </a:ext>
              </a:extLst>
            </p:cNvPr>
            <p:cNvSpPr txBox="1"/>
            <p:nvPr/>
          </p:nvSpPr>
          <p:spPr>
            <a:xfrm>
              <a:off x="8429681" y="3430257"/>
              <a:ext cx="1787120" cy="353943"/>
            </a:xfrm>
            <a:prstGeom prst="rect">
              <a:avLst/>
            </a:prstGeom>
            <a:noFill/>
          </p:spPr>
          <p:txBody>
            <a:bodyPr wrap="square" rtlCol="0">
              <a:spAutoFit/>
            </a:bodyPr>
            <a:lstStyle/>
            <a:p>
              <a:r>
                <a:rPr lang="en-US" sz="1700" b="1">
                  <a:solidFill>
                    <a:srgbClr val="003F72"/>
                  </a:solidFill>
                  <a:latin typeface="Arial" panose="020B0604020202020204" pitchFamily="34" charset="0"/>
                  <a:cs typeface="Arial" panose="020B0604020202020204" pitchFamily="34" charset="0"/>
                </a:rPr>
                <a:t>GUITAR MUSIC</a:t>
              </a:r>
            </a:p>
          </p:txBody>
        </p:sp>
        <p:sp>
          <p:nvSpPr>
            <p:cNvPr id="26" name="TextBox 25">
              <a:extLst>
                <a:ext uri="{FF2B5EF4-FFF2-40B4-BE49-F238E27FC236}">
                  <a16:creationId xmlns:a16="http://schemas.microsoft.com/office/drawing/2014/main" id="{4FADA524-A2C9-C68E-8017-E1FD17368848}"/>
                </a:ext>
              </a:extLst>
            </p:cNvPr>
            <p:cNvSpPr txBox="1"/>
            <p:nvPr/>
          </p:nvSpPr>
          <p:spPr>
            <a:xfrm>
              <a:off x="9729856" y="3984595"/>
              <a:ext cx="1879294" cy="353943"/>
            </a:xfrm>
            <a:prstGeom prst="rect">
              <a:avLst/>
            </a:prstGeom>
            <a:noFill/>
          </p:spPr>
          <p:txBody>
            <a:bodyPr wrap="square" rtlCol="0">
              <a:spAutoFit/>
            </a:bodyPr>
            <a:lstStyle/>
            <a:p>
              <a:r>
                <a:rPr lang="en-US" sz="1700" b="1">
                  <a:solidFill>
                    <a:srgbClr val="003F72"/>
                  </a:solidFill>
                  <a:latin typeface="Arial" panose="020B0604020202020204" pitchFamily="34" charset="0"/>
                  <a:cs typeface="Arial" panose="020B0604020202020204" pitchFamily="34" charset="0"/>
                </a:rPr>
                <a:t>TRAFFIC NOISE</a:t>
              </a:r>
            </a:p>
          </p:txBody>
        </p:sp>
      </p:grpSp>
      <p:grpSp>
        <p:nvGrpSpPr>
          <p:cNvPr id="10" name="Group 9" descr="Speaker icon serving as a link to a sample of restaurant sounds">
            <a:extLst>
              <a:ext uri="{FF2B5EF4-FFF2-40B4-BE49-F238E27FC236}">
                <a16:creationId xmlns:a16="http://schemas.microsoft.com/office/drawing/2014/main" id="{ABE57DD5-0256-9049-62AE-3CEF5620F30B}"/>
              </a:ext>
            </a:extLst>
          </p:cNvPr>
          <p:cNvGrpSpPr/>
          <p:nvPr/>
        </p:nvGrpSpPr>
        <p:grpSpPr>
          <a:xfrm>
            <a:off x="1150144" y="4264168"/>
            <a:ext cx="757237" cy="757237"/>
            <a:chOff x="1150144" y="3591068"/>
            <a:chExt cx="757237" cy="757237"/>
          </a:xfrm>
        </p:grpSpPr>
        <p:sp>
          <p:nvSpPr>
            <p:cNvPr id="11" name="Oval 10">
              <a:extLst>
                <a:ext uri="{FF2B5EF4-FFF2-40B4-BE49-F238E27FC236}">
                  <a16:creationId xmlns:a16="http://schemas.microsoft.com/office/drawing/2014/main" id="{08EC6F1F-6F94-C3F5-8ABC-C1D86248957A}"/>
                </a:ext>
                <a:ext uri="{C183D7F6-B498-43B3-948B-1728B52AA6E4}">
                  <adec:decorative xmlns:adec="http://schemas.microsoft.com/office/drawing/2017/decorative" val="1"/>
                </a:ext>
              </a:extLst>
            </p:cNvPr>
            <p:cNvSpPr/>
            <p:nvPr/>
          </p:nvSpPr>
          <p:spPr bwMode="auto">
            <a:xfrm>
              <a:off x="1150144" y="3591068"/>
              <a:ext cx="757237" cy="757237"/>
            </a:xfrm>
            <a:prstGeom prst="ellips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pic>
          <p:nvPicPr>
            <p:cNvPr id="12" name="Graphic 11">
              <a:hlinkClick r:id="rId6"/>
              <a:extLst>
                <a:ext uri="{FF2B5EF4-FFF2-40B4-BE49-F238E27FC236}">
                  <a16:creationId xmlns:a16="http://schemas.microsoft.com/office/drawing/2014/main" id="{F5958E27-9768-9942-DA0C-816739BA780C}"/>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52564" y="3672952"/>
              <a:ext cx="592058" cy="592058"/>
            </a:xfrm>
            <a:prstGeom prst="rect">
              <a:avLst/>
            </a:prstGeom>
          </p:spPr>
        </p:pic>
      </p:grpSp>
      <p:sp>
        <p:nvSpPr>
          <p:cNvPr id="13" name="Circle: Hollow 12">
            <a:hlinkClick r:id="rId6"/>
            <a:extLst>
              <a:ext uri="{FF2B5EF4-FFF2-40B4-BE49-F238E27FC236}">
                <a16:creationId xmlns:a16="http://schemas.microsoft.com/office/drawing/2014/main" id="{0F069DE4-2A44-5F5F-9972-6841284FE204}"/>
              </a:ext>
              <a:ext uri="{C183D7F6-B498-43B3-948B-1728B52AA6E4}">
                <adec:decorative xmlns:adec="http://schemas.microsoft.com/office/drawing/2017/decorative" val="1"/>
              </a:ext>
            </a:extLst>
          </p:cNvPr>
          <p:cNvSpPr/>
          <p:nvPr/>
        </p:nvSpPr>
        <p:spPr bwMode="auto">
          <a:xfrm>
            <a:off x="906395" y="4018972"/>
            <a:ext cx="1244523" cy="1244523"/>
          </a:xfrm>
          <a:prstGeom prst="donut">
            <a:avLst>
              <a:gd name="adj" fmla="val 20135"/>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grpSp>
        <p:nvGrpSpPr>
          <p:cNvPr id="17" name="Group 16">
            <a:extLst>
              <a:ext uri="{FF2B5EF4-FFF2-40B4-BE49-F238E27FC236}">
                <a16:creationId xmlns:a16="http://schemas.microsoft.com/office/drawing/2014/main" id="{E413B73B-6A28-20F6-14C1-539709651CE3}"/>
              </a:ext>
              <a:ext uri="{C183D7F6-B498-43B3-948B-1728B52AA6E4}">
                <adec:decorative xmlns:adec="http://schemas.microsoft.com/office/drawing/2017/decorative" val="1"/>
              </a:ext>
            </a:extLst>
          </p:cNvPr>
          <p:cNvGrpSpPr/>
          <p:nvPr/>
        </p:nvGrpSpPr>
        <p:grpSpPr>
          <a:xfrm>
            <a:off x="2246846" y="4351200"/>
            <a:ext cx="1125279" cy="673790"/>
            <a:chOff x="2246846" y="3678100"/>
            <a:chExt cx="1125279" cy="673790"/>
          </a:xfrm>
        </p:grpSpPr>
        <p:sp>
          <p:nvSpPr>
            <p:cNvPr id="18" name="Rectangle 5">
              <a:extLst>
                <a:ext uri="{FF2B5EF4-FFF2-40B4-BE49-F238E27FC236}">
                  <a16:creationId xmlns:a16="http://schemas.microsoft.com/office/drawing/2014/main" id="{A1F08E4D-2255-76E5-A658-D47E97DF396B}"/>
                </a:ext>
              </a:extLst>
            </p:cNvPr>
            <p:cNvSpPr>
              <a:spLocks noChangeArrowheads="1"/>
            </p:cNvSpPr>
            <p:nvPr/>
          </p:nvSpPr>
          <p:spPr bwMode="auto">
            <a:xfrm>
              <a:off x="2470627" y="3678100"/>
              <a:ext cx="901498" cy="673790"/>
            </a:xfrm>
            <a:prstGeom prst="rect">
              <a:avLst/>
            </a:prstGeom>
            <a:noFill/>
            <a:ln w="9525">
              <a:noFill/>
              <a:miter lim="800000"/>
              <a:headEnd/>
              <a:tailEnd/>
            </a:ln>
          </p:spPr>
          <p:txBody>
            <a:bodyPr wrap="none" lIns="82058" tIns="41029" rIns="82058" bIns="41029">
              <a:spAutoFit/>
            </a:bodyPr>
            <a:lstStyle/>
            <a:p>
              <a:pPr defTabSz="820738">
                <a:lnSpc>
                  <a:spcPct val="80000"/>
                </a:lnSpc>
              </a:pPr>
              <a:r>
                <a:rPr lang="en-US" sz="2400" b="1" i="1">
                  <a:solidFill>
                    <a:srgbClr val="C00000"/>
                  </a:solidFill>
                  <a:latin typeface="Arial" charset="0"/>
                </a:rPr>
                <a:t>Click</a:t>
              </a:r>
            </a:p>
            <a:p>
              <a:pPr defTabSz="820738">
                <a:lnSpc>
                  <a:spcPct val="80000"/>
                </a:lnSpc>
              </a:pPr>
              <a:r>
                <a:rPr lang="en-US" sz="2400" b="1" i="1">
                  <a:solidFill>
                    <a:srgbClr val="C00000"/>
                  </a:solidFill>
                  <a:latin typeface="Arial" charset="0"/>
                  <a:ea typeface="ＭＳ Ｐゴシック" pitchFamily="28" charset="-128"/>
                </a:rPr>
                <a:t>Here</a:t>
              </a:r>
            </a:p>
          </p:txBody>
        </p:sp>
        <p:sp>
          <p:nvSpPr>
            <p:cNvPr id="19" name="Arrow: Chevron 18">
              <a:extLst>
                <a:ext uri="{FF2B5EF4-FFF2-40B4-BE49-F238E27FC236}">
                  <a16:creationId xmlns:a16="http://schemas.microsoft.com/office/drawing/2014/main" id="{6F10E124-AAEF-3992-4B93-0CE0400F44AB}"/>
                </a:ext>
              </a:extLst>
            </p:cNvPr>
            <p:cNvSpPr/>
            <p:nvPr/>
          </p:nvSpPr>
          <p:spPr bwMode="auto">
            <a:xfrm flipH="1">
              <a:off x="2246846" y="3833496"/>
              <a:ext cx="269272" cy="269272"/>
            </a:xfrm>
            <a:prstGeom prst="chevron">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grpSp>
      <p:grpSp>
        <p:nvGrpSpPr>
          <p:cNvPr id="1262612" name="!!tinnitusBox">
            <a:extLst>
              <a:ext uri="{FF2B5EF4-FFF2-40B4-BE49-F238E27FC236}">
                <a16:creationId xmlns:a16="http://schemas.microsoft.com/office/drawing/2014/main" id="{1C075D65-30C5-227B-E882-960D64E66A19}"/>
              </a:ext>
              <a:ext uri="{C183D7F6-B498-43B3-948B-1728B52AA6E4}">
                <adec:decorative xmlns:adec="http://schemas.microsoft.com/office/drawing/2017/decorative" val="1"/>
              </a:ext>
            </a:extLst>
          </p:cNvPr>
          <p:cNvGrpSpPr/>
          <p:nvPr/>
        </p:nvGrpSpPr>
        <p:grpSpPr>
          <a:xfrm>
            <a:off x="8406349" y="2296934"/>
            <a:ext cx="3172592" cy="3167451"/>
            <a:chOff x="8406349" y="2296934"/>
            <a:chExt cx="3172592" cy="3167451"/>
          </a:xfrm>
        </p:grpSpPr>
        <p:sp>
          <p:nvSpPr>
            <p:cNvPr id="24" name="TextBox 23">
              <a:extLst>
                <a:ext uri="{FF2B5EF4-FFF2-40B4-BE49-F238E27FC236}">
                  <a16:creationId xmlns:a16="http://schemas.microsoft.com/office/drawing/2014/main" id="{87304121-3B17-1755-4EDA-A3798BCBC5C7}"/>
                </a:ext>
              </a:extLst>
            </p:cNvPr>
            <p:cNvSpPr txBox="1"/>
            <p:nvPr/>
          </p:nvSpPr>
          <p:spPr>
            <a:xfrm>
              <a:off x="8426553" y="3707426"/>
              <a:ext cx="3152388" cy="353943"/>
            </a:xfrm>
            <a:prstGeom prst="rect">
              <a:avLst/>
            </a:prstGeom>
            <a:noFill/>
          </p:spPr>
          <p:txBody>
            <a:bodyPr wrap="square" rtlCol="0">
              <a:spAutoFit/>
            </a:bodyPr>
            <a:lstStyle/>
            <a:p>
              <a:pPr algn="ctr"/>
              <a:r>
                <a:rPr lang="en-US" sz="1700" b="1">
                  <a:solidFill>
                    <a:srgbClr val="002060"/>
                  </a:solidFill>
                  <a:latin typeface="Arial" panose="020B0604020202020204" pitchFamily="34" charset="0"/>
                  <a:cs typeface="Arial" panose="020B0604020202020204" pitchFamily="34" charset="0"/>
                </a:rPr>
                <a:t>TINNITUS</a:t>
              </a:r>
            </a:p>
          </p:txBody>
        </p:sp>
        <p:sp>
          <p:nvSpPr>
            <p:cNvPr id="27" name="Rectangle 26">
              <a:extLst>
                <a:ext uri="{FF2B5EF4-FFF2-40B4-BE49-F238E27FC236}">
                  <a16:creationId xmlns:a16="http://schemas.microsoft.com/office/drawing/2014/main" id="{678FF168-264F-E6D8-F801-BEBA3EE65A92}"/>
                </a:ext>
              </a:extLst>
            </p:cNvPr>
            <p:cNvSpPr/>
            <p:nvPr/>
          </p:nvSpPr>
          <p:spPr bwMode="auto">
            <a:xfrm>
              <a:off x="8406349" y="2296934"/>
              <a:ext cx="3163056" cy="3167451"/>
            </a:xfrm>
            <a:prstGeom prst="rect">
              <a:avLst/>
            </a:prstGeom>
            <a:noFill/>
            <a:ln w="38100"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49" presetClass="entr" presetSubtype="0" decel="10000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2000" fill="hold"/>
                                        <p:tgtEl>
                                          <p:spTgt spid="10"/>
                                        </p:tgtEl>
                                        <p:attrNameLst>
                                          <p:attrName>ppt_w</p:attrName>
                                        </p:attrNameLst>
                                      </p:cBhvr>
                                      <p:tavLst>
                                        <p:tav tm="0">
                                          <p:val>
                                            <p:fltVal val="0"/>
                                          </p:val>
                                        </p:tav>
                                        <p:tav tm="100000">
                                          <p:val>
                                            <p:strVal val="#ppt_w"/>
                                          </p:val>
                                        </p:tav>
                                      </p:tavLst>
                                    </p:anim>
                                    <p:anim calcmode="lin" valueType="num">
                                      <p:cBhvr>
                                        <p:cTn id="11" dur="2000" fill="hold"/>
                                        <p:tgtEl>
                                          <p:spTgt spid="10"/>
                                        </p:tgtEl>
                                        <p:attrNameLst>
                                          <p:attrName>ppt_h</p:attrName>
                                        </p:attrNameLst>
                                      </p:cBhvr>
                                      <p:tavLst>
                                        <p:tav tm="0">
                                          <p:val>
                                            <p:fltVal val="0"/>
                                          </p:val>
                                        </p:tav>
                                        <p:tav tm="100000">
                                          <p:val>
                                            <p:strVal val="#ppt_h"/>
                                          </p:val>
                                        </p:tav>
                                      </p:tavLst>
                                    </p:anim>
                                    <p:anim calcmode="lin" valueType="num">
                                      <p:cBhvr>
                                        <p:cTn id="12" dur="2000" fill="hold"/>
                                        <p:tgtEl>
                                          <p:spTgt spid="10"/>
                                        </p:tgtEl>
                                        <p:attrNameLst>
                                          <p:attrName>style.rotation</p:attrName>
                                        </p:attrNameLst>
                                      </p:cBhvr>
                                      <p:tavLst>
                                        <p:tav tm="0">
                                          <p:val>
                                            <p:fltVal val="360"/>
                                          </p:val>
                                        </p:tav>
                                        <p:tav tm="100000">
                                          <p:val>
                                            <p:fltVal val="0"/>
                                          </p:val>
                                        </p:tav>
                                      </p:tavLst>
                                    </p:anim>
                                    <p:animEffect transition="in" filter="fade">
                                      <p:cBhvr>
                                        <p:cTn id="13" dur="2000"/>
                                        <p:tgtEl>
                                          <p:spTgt spid="10"/>
                                        </p:tgtEl>
                                      </p:cBhvr>
                                    </p:animEffect>
                                  </p:childTnLst>
                                </p:cTn>
                              </p:par>
                              <p:par>
                                <p:cTn id="14" presetID="53" presetClass="entr" presetSubtype="16"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p:cTn id="16" dur="1750" fill="hold"/>
                                        <p:tgtEl>
                                          <p:spTgt spid="17"/>
                                        </p:tgtEl>
                                        <p:attrNameLst>
                                          <p:attrName>ppt_w</p:attrName>
                                        </p:attrNameLst>
                                      </p:cBhvr>
                                      <p:tavLst>
                                        <p:tav tm="0">
                                          <p:val>
                                            <p:fltVal val="0"/>
                                          </p:val>
                                        </p:tav>
                                        <p:tav tm="100000">
                                          <p:val>
                                            <p:strVal val="#ppt_w"/>
                                          </p:val>
                                        </p:tav>
                                      </p:tavLst>
                                    </p:anim>
                                    <p:anim calcmode="lin" valueType="num">
                                      <p:cBhvr>
                                        <p:cTn id="17" dur="1750" fill="hold"/>
                                        <p:tgtEl>
                                          <p:spTgt spid="17"/>
                                        </p:tgtEl>
                                        <p:attrNameLst>
                                          <p:attrName>ppt_h</p:attrName>
                                        </p:attrNameLst>
                                      </p:cBhvr>
                                      <p:tavLst>
                                        <p:tav tm="0">
                                          <p:val>
                                            <p:fltVal val="0"/>
                                          </p:val>
                                        </p:tav>
                                        <p:tav tm="100000">
                                          <p:val>
                                            <p:strVal val="#ppt_h"/>
                                          </p:val>
                                        </p:tav>
                                      </p:tavLst>
                                    </p:anim>
                                    <p:animEffect transition="in" filter="fade">
                                      <p:cBhvr>
                                        <p:cTn id="18" dur="1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ECFAC3-0702-6AAE-AF8D-E55B27D3804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B7C144B-C857-FD17-0D1F-47E1C64AEFE9}"/>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Background Sound: Things to Think About</a:t>
            </a:r>
          </a:p>
        </p:txBody>
      </p:sp>
      <p:grpSp>
        <p:nvGrpSpPr>
          <p:cNvPr id="6" name="Group 5">
            <a:extLst>
              <a:ext uri="{FF2B5EF4-FFF2-40B4-BE49-F238E27FC236}">
                <a16:creationId xmlns:a16="http://schemas.microsoft.com/office/drawing/2014/main" id="{37227130-8D9A-CB22-E226-60D85AEA2F57}"/>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7" name="Circle: Hollow 6">
              <a:extLst>
                <a:ext uri="{FF2B5EF4-FFF2-40B4-BE49-F238E27FC236}">
                  <a16:creationId xmlns:a16="http://schemas.microsoft.com/office/drawing/2014/main" id="{5B890159-A75B-E246-15D0-D28F171E13C9}"/>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9" name="Picture 8">
              <a:extLst>
                <a:ext uri="{FF2B5EF4-FFF2-40B4-BE49-F238E27FC236}">
                  <a16:creationId xmlns:a16="http://schemas.microsoft.com/office/drawing/2014/main" id="{D1CDBCBD-8295-5F9F-EE82-7151F2C0FFB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sp>
        <p:nvSpPr>
          <p:cNvPr id="689161" name="Rectangle 9"/>
          <p:cNvSpPr>
            <a:spLocks noGrp="1" noChangeArrowheads="1"/>
          </p:cNvSpPr>
          <p:nvPr>
            <p:ph idx="1"/>
          </p:nvPr>
        </p:nvSpPr>
        <p:spPr>
          <a:xfrm>
            <a:off x="3237943" y="991850"/>
            <a:ext cx="8416771" cy="4686300"/>
          </a:xfrm>
        </p:spPr>
        <p:txBody>
          <a:bodyPr>
            <a:normAutofit/>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Tinnitus is less likely to get your attention when you add background sound</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You might not notice background sound helping you right away but that doesn’t mean it’s not helping you</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Using constant background sound over weeks or months can make it easier for you to pay attention to what you want to focus on</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Sound that is irritating or annoying to you probably won’t be helpful</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How could background sound help you do things</a:t>
            </a:r>
            <a:br>
              <a:rPr lang="en-US" kern="1200">
                <a:latin typeface="Arial" panose="020B0604020202020204" pitchFamily="34" charset="0"/>
                <a:cs typeface="Arial" panose="020B0604020202020204" pitchFamily="34" charset="0"/>
              </a:rPr>
            </a:br>
            <a:r>
              <a:rPr lang="en-US" kern="1200">
                <a:latin typeface="Arial" panose="020B0604020202020204" pitchFamily="34" charset="0"/>
                <a:cs typeface="Arial" panose="020B0604020202020204" pitchFamily="34" charset="0"/>
              </a:rPr>
              <a:t>you want to do? </a:t>
            </a:r>
          </a:p>
          <a:p>
            <a:pPr marL="228600" indent="-228600" eaLnBrk="0" hangingPunct="0">
              <a:lnSpc>
                <a:spcPct val="90000"/>
              </a:lnSpc>
              <a:spcBef>
                <a:spcPts val="1800"/>
              </a:spcBef>
              <a:buSzPct val="100000"/>
              <a:buFont typeface="Arial" panose="020B0604020202020204" pitchFamily="34" charset="0"/>
              <a:buChar char="•"/>
              <a:defRPr/>
            </a:pPr>
            <a:endParaRPr lang="en-US" kern="1200">
              <a:latin typeface="Arial" panose="020B0604020202020204" pitchFamily="34" charset="0"/>
              <a:cs typeface="Arial" panose="020B0604020202020204" pitchFamily="34" charset="0"/>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67796E-DB47-E00F-366E-E0AC140D3AA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961623C-A6A6-5373-2279-98AB3B6FBEDD}"/>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Janet’s Story</a:t>
            </a:r>
          </a:p>
        </p:txBody>
      </p:sp>
      <p:grpSp>
        <p:nvGrpSpPr>
          <p:cNvPr id="8" name="Group 7">
            <a:extLst>
              <a:ext uri="{FF2B5EF4-FFF2-40B4-BE49-F238E27FC236}">
                <a16:creationId xmlns:a16="http://schemas.microsoft.com/office/drawing/2014/main" id="{87312D95-2D87-CE8E-1A62-EA9471669D3A}"/>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9" name="Circle: Hollow 8">
              <a:extLst>
                <a:ext uri="{FF2B5EF4-FFF2-40B4-BE49-F238E27FC236}">
                  <a16:creationId xmlns:a16="http://schemas.microsoft.com/office/drawing/2014/main" id="{E266C5E9-A8BC-5148-9533-5FB03337EE14}"/>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10" name="Picture 9">
              <a:extLst>
                <a:ext uri="{FF2B5EF4-FFF2-40B4-BE49-F238E27FC236}">
                  <a16:creationId xmlns:a16="http://schemas.microsoft.com/office/drawing/2014/main" id="{23140723-A6E0-C012-4F55-330F2384DF2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pic>
        <p:nvPicPr>
          <p:cNvPr id="46085" name="Picture 5">
            <a:extLst>
              <a:ext uri="{C183D7F6-B498-43B3-948B-1728B52AA6E4}">
                <adec:decorative xmlns:adec="http://schemas.microsoft.com/office/drawing/2017/decorative" val="1"/>
              </a:ext>
            </a:extLst>
          </p:cNvPr>
          <p:cNvPicPr>
            <a:picLocks noChangeAspect="1" noChangeArrowheads="1"/>
          </p:cNvPicPr>
          <p:nvPr/>
        </p:nvPicPr>
        <p:blipFill>
          <a:blip r:embed="rId5" cstate="print"/>
          <a:srcRect/>
          <a:stretch>
            <a:fillRect/>
          </a:stretch>
        </p:blipFill>
        <p:spPr bwMode="auto">
          <a:xfrm>
            <a:off x="3002680" y="1134543"/>
            <a:ext cx="6186641" cy="4114800"/>
          </a:xfrm>
          <a:prstGeom prst="round2DiagRect">
            <a:avLst>
              <a:gd name="adj1" fmla="val 32324"/>
              <a:gd name="adj2" fmla="val 0"/>
            </a:avLst>
          </a:prstGeom>
          <a:ln w="190500" cap="sq">
            <a:solidFill>
              <a:srgbClr val="FFFFFF"/>
            </a:solidFill>
            <a:miter lim="800000"/>
          </a:ln>
          <a:effectLst>
            <a:outerShdw blurRad="254000" dist="127000" dir="2700000" algn="tl" rotWithShape="0">
              <a:srgbClr val="000000">
                <a:alpha val="25000"/>
              </a:srgbClr>
            </a:outerShdw>
          </a:effectLst>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BA4EA2-673D-4C8F-81D1-504832E4324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6EC4C6B-9E74-6121-49E1-795216509A37}"/>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Janet’s Story</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1</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pic>
        <p:nvPicPr>
          <p:cNvPr id="46085" name="Picture 5">
            <a:extLst>
              <a:ext uri="{C183D7F6-B498-43B3-948B-1728B52AA6E4}">
                <adec:decorative xmlns:adec="http://schemas.microsoft.com/office/drawing/2017/decorative" val="1"/>
              </a:ext>
            </a:extLst>
          </p:cNvPr>
          <p:cNvPicPr>
            <a:picLocks noChangeAspect="1" noChangeArrowheads="1"/>
          </p:cNvPicPr>
          <p:nvPr/>
        </p:nvPicPr>
        <p:blipFill rotWithShape="1">
          <a:blip r:embed="rId4" cstate="print"/>
          <a:srcRect l="229" t="955" r="8918" b="8192"/>
          <a:stretch/>
        </p:blipFill>
        <p:spPr bwMode="auto">
          <a:xfrm>
            <a:off x="541521" y="1104749"/>
            <a:ext cx="4124426" cy="2743200"/>
          </a:xfrm>
          <a:prstGeom prst="round2DiagRect">
            <a:avLst>
              <a:gd name="adj1" fmla="val 35606"/>
              <a:gd name="adj2" fmla="val 0"/>
            </a:avLst>
          </a:prstGeom>
          <a:ln w="114300" cap="sq">
            <a:solidFill>
              <a:srgbClr val="FFFFFF"/>
            </a:solidFill>
            <a:miter lim="800000"/>
          </a:ln>
          <a:effectLst>
            <a:outerShdw blurRad="190500" dist="101600" dir="2700000" algn="tl" rotWithShape="0">
              <a:srgbClr val="000000">
                <a:alpha val="25000"/>
              </a:srgbClr>
            </a:outerShdw>
          </a:effectLst>
        </p:spPr>
      </p:pic>
      <p:grpSp>
        <p:nvGrpSpPr>
          <p:cNvPr id="6" name="Group 5">
            <a:extLst>
              <a:ext uri="{FF2B5EF4-FFF2-40B4-BE49-F238E27FC236}">
                <a16:creationId xmlns:a16="http://schemas.microsoft.com/office/drawing/2014/main" id="{F016D685-3CAE-4B83-EFF3-72BA50D95AAD}"/>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7" name="Circle: Hollow 6">
              <a:extLst>
                <a:ext uri="{FF2B5EF4-FFF2-40B4-BE49-F238E27FC236}">
                  <a16:creationId xmlns:a16="http://schemas.microsoft.com/office/drawing/2014/main" id="{7DFA89AA-BB89-9085-A344-682282120E59}"/>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a:extLst>
                <a:ext uri="{FF2B5EF4-FFF2-40B4-BE49-F238E27FC236}">
                  <a16:creationId xmlns:a16="http://schemas.microsoft.com/office/drawing/2014/main" id="{89B4EF24-7B33-1B7A-9067-CAD526778F7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181600" y="2514600"/>
              <a:ext cx="1828800" cy="1828800"/>
            </a:xfrm>
            <a:prstGeom prst="rect">
              <a:avLst/>
            </a:prstGeom>
          </p:spPr>
        </p:pic>
      </p:grpSp>
      <p:sp>
        <p:nvSpPr>
          <p:cNvPr id="1267715" name="Rectangle 3"/>
          <p:cNvSpPr>
            <a:spLocks noGrp="1" noChangeArrowheads="1"/>
          </p:cNvSpPr>
          <p:nvPr>
            <p:ph idx="1"/>
          </p:nvPr>
        </p:nvSpPr>
        <p:spPr>
          <a:xfrm>
            <a:off x="5191505" y="900544"/>
            <a:ext cx="5812468" cy="2947406"/>
          </a:xfrm>
        </p:spPr>
        <p:txBody>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Janet keeps a tabletop fountain</a:t>
            </a:r>
            <a:br>
              <a:rPr lang="en-US" kern="1200">
                <a:latin typeface="Arial" panose="020B0604020202020204" pitchFamily="34" charset="0"/>
                <a:cs typeface="Arial" panose="020B0604020202020204" pitchFamily="34" charset="0"/>
              </a:rPr>
            </a:br>
            <a:r>
              <a:rPr lang="en-US" kern="1200">
                <a:latin typeface="Arial" panose="020B0604020202020204" pitchFamily="34" charset="0"/>
                <a:cs typeface="Arial" panose="020B0604020202020204" pitchFamily="34" charset="0"/>
              </a:rPr>
              <a:t>running on her desk</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The background sound from the fountain makes it easier for her</a:t>
            </a:r>
            <a:br>
              <a:rPr lang="en-US" kern="1200">
                <a:latin typeface="Arial" panose="020B0604020202020204" pitchFamily="34" charset="0"/>
                <a:cs typeface="Arial" panose="020B0604020202020204" pitchFamily="34" charset="0"/>
              </a:rPr>
            </a:br>
            <a:r>
              <a:rPr lang="en-US" kern="1200">
                <a:latin typeface="Arial" panose="020B0604020202020204" pitchFamily="34" charset="0"/>
                <a:cs typeface="Arial" panose="020B0604020202020204" pitchFamily="34" charset="0"/>
              </a:rPr>
              <a:t>to focus on her work</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This is an example of using </a:t>
            </a:r>
            <a:r>
              <a:rPr lang="en-US" b="1" kern="1200">
                <a:solidFill>
                  <a:srgbClr val="C00000"/>
                </a:solidFill>
                <a:latin typeface="Arial" panose="020B0604020202020204" pitchFamily="34" charset="0"/>
                <a:cs typeface="Arial" panose="020B0604020202020204" pitchFamily="34" charset="0"/>
              </a:rPr>
              <a:t>background sound</a:t>
            </a:r>
          </a:p>
        </p:txBody>
      </p:sp>
    </p:spTree>
    <p:extLst>
      <p:ext uri="{BB962C8B-B14F-4D97-AF65-F5344CB8AC3E}">
        <p14:creationId xmlns:p14="http://schemas.microsoft.com/office/powerpoint/2010/main" val="2931657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67715">
                                            <p:txEl>
                                              <p:pRg st="0" end="0"/>
                                            </p:txEl>
                                          </p:spTgt>
                                        </p:tgtEl>
                                        <p:attrNameLst>
                                          <p:attrName>style.visibility</p:attrName>
                                        </p:attrNameLst>
                                      </p:cBhvr>
                                      <p:to>
                                        <p:strVal val="visible"/>
                                      </p:to>
                                    </p:set>
                                    <p:animEffect transition="in" filter="fade">
                                      <p:cBhvr>
                                        <p:cTn id="7" dur="1500"/>
                                        <p:tgtEl>
                                          <p:spTgt spid="1267715">
                                            <p:txEl>
                                              <p:pRg st="0" end="0"/>
                                            </p:txEl>
                                          </p:spTgt>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267715">
                                            <p:txEl>
                                              <p:pRg st="1" end="1"/>
                                            </p:txEl>
                                          </p:spTgt>
                                        </p:tgtEl>
                                        <p:attrNameLst>
                                          <p:attrName>style.visibility</p:attrName>
                                        </p:attrNameLst>
                                      </p:cBhvr>
                                      <p:to>
                                        <p:strVal val="visible"/>
                                      </p:to>
                                    </p:set>
                                    <p:animEffect transition="in" filter="fade">
                                      <p:cBhvr>
                                        <p:cTn id="11" dur="1500"/>
                                        <p:tgtEl>
                                          <p:spTgt spid="1267715">
                                            <p:txEl>
                                              <p:pRg st="1" end="1"/>
                                            </p:txEl>
                                          </p:spTgt>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1267715">
                                            <p:txEl>
                                              <p:pRg st="2" end="2"/>
                                            </p:txEl>
                                          </p:spTgt>
                                        </p:tgtEl>
                                        <p:attrNameLst>
                                          <p:attrName>style.visibility</p:attrName>
                                        </p:attrNameLst>
                                      </p:cBhvr>
                                      <p:to>
                                        <p:strVal val="visible"/>
                                      </p:to>
                                    </p:set>
                                    <p:animEffect transition="in" filter="fade">
                                      <p:cBhvr>
                                        <p:cTn id="15" dur="1500"/>
                                        <p:tgtEl>
                                          <p:spTgt spid="12677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7715"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052F9-75F5-9B93-7E9E-1285AB59710B}"/>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Tell Me in Your Own Words:</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1</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grpSp>
        <p:nvGrpSpPr>
          <p:cNvPr id="6" name="Group 5">
            <a:extLst>
              <a:ext uri="{FF2B5EF4-FFF2-40B4-BE49-F238E27FC236}">
                <a16:creationId xmlns:a16="http://schemas.microsoft.com/office/drawing/2014/main" id="{1FC59511-89C5-A135-AFD9-82D50890123D}"/>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7" name="Circle: Hollow 6">
              <a:extLst>
                <a:ext uri="{FF2B5EF4-FFF2-40B4-BE49-F238E27FC236}">
                  <a16:creationId xmlns:a16="http://schemas.microsoft.com/office/drawing/2014/main" id="{FF6C5503-179D-B95A-9E58-3C363CCF5A03}"/>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a:extLst>
                <a:ext uri="{FF2B5EF4-FFF2-40B4-BE49-F238E27FC236}">
                  <a16:creationId xmlns:a16="http://schemas.microsoft.com/office/drawing/2014/main" id="{D9B4EA70-45FB-6F67-B5D2-86FCAD9764F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81600" y="2514600"/>
              <a:ext cx="1828800" cy="1828800"/>
            </a:xfrm>
            <a:prstGeom prst="rect">
              <a:avLst/>
            </a:prstGeom>
          </p:spPr>
        </p:pic>
      </p:grpSp>
      <p:sp>
        <p:nvSpPr>
          <p:cNvPr id="1269763" name="Rectangle 3"/>
          <p:cNvSpPr>
            <a:spLocks noGrp="1" noChangeArrowheads="1"/>
          </p:cNvSpPr>
          <p:nvPr>
            <p:ph idx="1"/>
          </p:nvPr>
        </p:nvSpPr>
        <p:spPr>
          <a:xfrm>
            <a:off x="3172815" y="1314897"/>
            <a:ext cx="7661767" cy="1502732"/>
          </a:xfrm>
        </p:spPr>
        <p:txBody>
          <a:bodyPr/>
          <a:lstStyle/>
          <a:p>
            <a:pPr defTabSz="1019175">
              <a:lnSpc>
                <a:spcPct val="90000"/>
              </a:lnSpc>
              <a:spcBef>
                <a:spcPts val="1800"/>
              </a:spcBef>
              <a:buFont typeface="Arial" panose="020B0604020202020204" pitchFamily="34" charset="0"/>
              <a:buChar char="•"/>
              <a:defRPr/>
            </a:pPr>
            <a:r>
              <a:rPr lang="en-US"/>
              <a:t>What is the purpose of Background Sound?</a:t>
            </a:r>
          </a:p>
          <a:p>
            <a:pPr defTabSz="1019175">
              <a:lnSpc>
                <a:spcPct val="90000"/>
              </a:lnSpc>
              <a:spcBef>
                <a:spcPts val="1800"/>
              </a:spcBef>
              <a:buFont typeface="Arial" panose="020B0604020202020204" pitchFamily="34" charset="0"/>
              <a:buChar char="•"/>
              <a:defRPr/>
            </a:pPr>
            <a:r>
              <a:rPr lang="en-US"/>
              <a:t>Describe the concept rather than giving an example.</a:t>
            </a:r>
          </a:p>
          <a:p>
            <a:pPr marL="0" indent="0" defTabSz="1019175">
              <a:lnSpc>
                <a:spcPct val="90000"/>
              </a:lnSpc>
              <a:spcBef>
                <a:spcPts val="1800"/>
              </a:spcBef>
              <a:buNone/>
              <a:defRPr/>
            </a:pPr>
            <a:r>
              <a:rPr lang="en-US"/>
              <a:t>		      HINT:</a:t>
            </a:r>
          </a:p>
        </p:txBody>
      </p:sp>
      <p:pic>
        <p:nvPicPr>
          <p:cNvPr id="47109" name="Picture 6" descr="Repeat of candle in dark room image vs candle in lit room demonstrating the importance of more than one light or sound source to help detract from tinnitus."/>
          <p:cNvPicPr>
            <a:picLocks noChangeAspect="1" noChangeArrowheads="1"/>
          </p:cNvPicPr>
          <p:nvPr/>
        </p:nvPicPr>
        <p:blipFill>
          <a:blip r:embed="rId4" cstate="print"/>
          <a:srcRect/>
          <a:stretch>
            <a:fillRect/>
          </a:stretch>
        </p:blipFill>
        <p:spPr bwMode="auto">
          <a:xfrm>
            <a:off x="5572842" y="2965124"/>
            <a:ext cx="3040345" cy="1502732"/>
          </a:xfrm>
          <a:prstGeom prst="rect">
            <a:avLst/>
          </a:prstGeom>
          <a:noFill/>
          <a:ln w="9525">
            <a:noFill/>
            <a:miter lim="800000"/>
            <a:headEnd/>
            <a:tailEnd/>
          </a:ln>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110F-E50E-CF12-A851-B415E10A4F08}"/>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Take a Moment to Discuss… </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1</a:t>
            </a:r>
          </a:p>
        </p:txBody>
      </p:sp>
      <p:grpSp>
        <p:nvGrpSpPr>
          <p:cNvPr id="6" name="Group 5">
            <a:extLst>
              <a:ext uri="{FF2B5EF4-FFF2-40B4-BE49-F238E27FC236}">
                <a16:creationId xmlns:a16="http://schemas.microsoft.com/office/drawing/2014/main" id="{E8E91D4F-36BE-AE6E-F362-9F748E9091EE}"/>
              </a:ext>
              <a:ext uri="{C183D7F6-B498-43B3-948B-1728B52AA6E4}">
                <adec:decorative xmlns:adec="http://schemas.microsoft.com/office/drawing/2017/decorative" val="1"/>
              </a:ext>
            </a:extLst>
          </p:cNvPr>
          <p:cNvGrpSpPr/>
          <p:nvPr/>
        </p:nvGrpSpPr>
        <p:grpSpPr>
          <a:xfrm>
            <a:off x="438912" y="989161"/>
            <a:ext cx="2200274" cy="2200274"/>
            <a:chOff x="4995863" y="2328863"/>
            <a:chExt cx="2200274" cy="2200274"/>
          </a:xfrm>
        </p:grpSpPr>
        <p:sp>
          <p:nvSpPr>
            <p:cNvPr id="7" name="Circle: Hollow 6">
              <a:extLst>
                <a:ext uri="{FF2B5EF4-FFF2-40B4-BE49-F238E27FC236}">
                  <a16:creationId xmlns:a16="http://schemas.microsoft.com/office/drawing/2014/main" id="{1582C41E-5296-45D1-0F06-19D8990FA5A4}"/>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a:extLst>
                <a:ext uri="{FF2B5EF4-FFF2-40B4-BE49-F238E27FC236}">
                  <a16:creationId xmlns:a16="http://schemas.microsoft.com/office/drawing/2014/main" id="{88E2B5DF-C159-BA55-58C5-DDED576401F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81600" y="2514600"/>
              <a:ext cx="1828800" cy="1828800"/>
            </a:xfrm>
            <a:prstGeom prst="rect">
              <a:avLst/>
            </a:prstGeom>
          </p:spPr>
        </p:pic>
      </p:grpSp>
      <p:sp>
        <p:nvSpPr>
          <p:cNvPr id="1049624" name="Rectangle 24"/>
          <p:cNvSpPr>
            <a:spLocks noGrp="1" noChangeArrowheads="1"/>
          </p:cNvSpPr>
          <p:nvPr>
            <p:ph idx="1"/>
          </p:nvPr>
        </p:nvSpPr>
        <p:spPr>
          <a:xfrm>
            <a:off x="2989118" y="1146314"/>
            <a:ext cx="6760000" cy="3016896"/>
          </a:xfrm>
        </p:spPr>
        <p:txBody>
          <a:bodyPr vert="horz" wrap="square" lIns="91440" tIns="45720" rIns="91440" bIns="45720" numCol="1" rtlCol="0" anchor="t" anchorCtr="0" compatLnSpc="1">
            <a:prstTxWarp prst="textNoShape">
              <a:avLst/>
            </a:prstTxWarp>
            <a:normAutofit lnSpcReduction="10000"/>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Can you think of a background sound that might help you live better with tinnitus? </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How might background </a:t>
            </a:r>
            <a:r>
              <a:rPr lang="en-US">
                <a:latin typeface="Arial" panose="020B0604020202020204" pitchFamily="34" charset="0"/>
                <a:cs typeface="Arial" panose="020B0604020202020204" pitchFamily="34" charset="0"/>
              </a:rPr>
              <a:t>s</a:t>
            </a:r>
            <a:r>
              <a:rPr lang="en-US" kern="1200">
                <a:latin typeface="Arial" panose="020B0604020202020204" pitchFamily="34" charset="0"/>
                <a:cs typeface="Arial" panose="020B0604020202020204" pitchFamily="34" charset="0"/>
              </a:rPr>
              <a:t>ound help you do things you want to do?</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Environmental sounds, music, or speech</a:t>
            </a:r>
            <a:br>
              <a:rPr lang="en-US" kern="1200">
                <a:latin typeface="Arial" panose="020B0604020202020204" pitchFamily="34" charset="0"/>
                <a:cs typeface="Arial" panose="020B0604020202020204" pitchFamily="34" charset="0"/>
              </a:rPr>
            </a:br>
            <a:r>
              <a:rPr lang="en-US" kern="1200">
                <a:latin typeface="Arial" panose="020B0604020202020204" pitchFamily="34" charset="0"/>
                <a:cs typeface="Arial" panose="020B0604020202020204" pitchFamily="34" charset="0"/>
              </a:rPr>
              <a:t>may be background sound for you</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Volunteers share your ideas</a:t>
            </a:r>
          </a:p>
          <a:p>
            <a:pPr eaLnBrk="1" hangingPunct="1">
              <a:spcBef>
                <a:spcPts val="1800"/>
              </a:spcBef>
              <a:defRPr/>
            </a:pPr>
            <a:endParaRPr lang="en-US"/>
          </a:p>
        </p:txBody>
      </p:sp>
    </p:spTree>
    <p:extLst>
      <p:ext uri="{BB962C8B-B14F-4D97-AF65-F5344CB8AC3E}">
        <p14:creationId xmlns:p14="http://schemas.microsoft.com/office/powerpoint/2010/main" val="104224004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5C7D537-BFD0-C555-73B2-B30CF6871CE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0E99944F-6EA8-81CE-47AA-444AD9537C0E}"/>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Toolbar:</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1</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cxnSp>
        <p:nvCxnSpPr>
          <p:cNvPr id="2" name="!!lineSegment">
            <a:extLst>
              <a:ext uri="{FF2B5EF4-FFF2-40B4-BE49-F238E27FC236}">
                <a16:creationId xmlns:a16="http://schemas.microsoft.com/office/drawing/2014/main" id="{1920F07E-3F37-12A8-993D-10587A4781D1}"/>
              </a:ext>
              <a:ext uri="{C183D7F6-B498-43B3-948B-1728B52AA6E4}">
                <adec:decorative xmlns:adec="http://schemas.microsoft.com/office/drawing/2017/decorative" val="1"/>
              </a:ext>
            </a:extLst>
          </p:cNvPr>
          <p:cNvCxnSpPr/>
          <p:nvPr/>
        </p:nvCxnSpPr>
        <p:spPr>
          <a:xfrm>
            <a:off x="4265228" y="4073460"/>
            <a:ext cx="5486400" cy="0"/>
          </a:xfrm>
          <a:prstGeom prst="line">
            <a:avLst/>
          </a:prstGeom>
          <a:ln w="38100">
            <a:solidFill>
              <a:srgbClr val="003F72"/>
            </a:solidFill>
          </a:ln>
        </p:spPr>
        <p:style>
          <a:lnRef idx="1">
            <a:schemeClr val="accent1"/>
          </a:lnRef>
          <a:fillRef idx="0">
            <a:schemeClr val="accent1"/>
          </a:fillRef>
          <a:effectRef idx="0">
            <a:schemeClr val="accent1"/>
          </a:effectRef>
          <a:fontRef idx="minor">
            <a:schemeClr val="tx1"/>
          </a:fontRef>
        </p:style>
      </p:cxnSp>
      <p:pic>
        <p:nvPicPr>
          <p:cNvPr id="3" name="!!connectPicture">
            <a:extLst>
              <a:ext uri="{FF2B5EF4-FFF2-40B4-BE49-F238E27FC236}">
                <a16:creationId xmlns:a16="http://schemas.microsoft.com/office/drawing/2014/main" id="{EECB808D-78BC-C241-CAA3-8906392C257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48450" y="2514363"/>
            <a:ext cx="811533" cy="914400"/>
          </a:xfrm>
          <a:prstGeom prst="rect">
            <a:avLst/>
          </a:prstGeom>
        </p:spPr>
      </p:pic>
      <p:sp>
        <p:nvSpPr>
          <p:cNvPr id="14" name="!!connect">
            <a:extLst>
              <a:ext uri="{FF2B5EF4-FFF2-40B4-BE49-F238E27FC236}">
                <a16:creationId xmlns:a16="http://schemas.microsoft.com/office/drawing/2014/main" id="{3A346686-838C-EADC-6D7B-D75EED3AD51F}"/>
              </a:ext>
              <a:ext uri="{C183D7F6-B498-43B3-948B-1728B52AA6E4}">
                <adec:decorative xmlns:adec="http://schemas.microsoft.com/office/drawing/2017/decorative" val="1"/>
              </a:ext>
            </a:extLst>
          </p:cNvPr>
          <p:cNvSpPr/>
          <p:nvPr/>
        </p:nvSpPr>
        <p:spPr>
          <a:xfrm>
            <a:off x="9525409"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US" sz="500" b="1">
                <a:solidFill>
                  <a:srgbClr val="003F72"/>
                </a:solidFill>
                <a:latin typeface="Arial" panose="020B0604020202020204" pitchFamily="34" charset="0"/>
                <a:cs typeface="Arial" panose="020B0604020202020204" pitchFamily="34" charset="0"/>
              </a:rPr>
              <a:t>DISCONNECT</a:t>
            </a:r>
          </a:p>
        </p:txBody>
      </p:sp>
      <p:pic>
        <p:nvPicPr>
          <p:cNvPr id="5" name="!!micPicture">
            <a:extLst>
              <a:ext uri="{FF2B5EF4-FFF2-40B4-BE49-F238E27FC236}">
                <a16:creationId xmlns:a16="http://schemas.microsoft.com/office/drawing/2014/main" id="{21C01B06-54AF-B76C-4051-E7FFC0BDE08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468696" y="2559911"/>
            <a:ext cx="914400" cy="868426"/>
          </a:xfrm>
          <a:prstGeom prst="rect">
            <a:avLst/>
          </a:prstGeom>
        </p:spPr>
      </p:pic>
      <p:sp>
        <p:nvSpPr>
          <p:cNvPr id="8" name="!!mic">
            <a:extLst>
              <a:ext uri="{FF2B5EF4-FFF2-40B4-BE49-F238E27FC236}">
                <a16:creationId xmlns:a16="http://schemas.microsoft.com/office/drawing/2014/main" id="{C4CE2269-DC50-5954-45BE-2314A9885715}"/>
              </a:ext>
              <a:ext uri="{C183D7F6-B498-43B3-948B-1728B52AA6E4}">
                <adec:decorative xmlns:adec="http://schemas.microsoft.com/office/drawing/2017/decorative" val="1"/>
              </a:ext>
            </a:extLst>
          </p:cNvPr>
          <p:cNvSpPr/>
          <p:nvPr/>
        </p:nvSpPr>
        <p:spPr>
          <a:xfrm>
            <a:off x="7698428"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US" sz="500" b="1">
                <a:solidFill>
                  <a:srgbClr val="003F72"/>
                </a:solidFill>
                <a:latin typeface="Arial" panose="020B0604020202020204" pitchFamily="34" charset="0"/>
                <a:cs typeface="Arial" panose="020B0604020202020204" pitchFamily="34" charset="0"/>
              </a:rPr>
              <a:t>MIC</a:t>
            </a:r>
          </a:p>
          <a:p>
            <a:pPr algn="ctr"/>
            <a:r>
              <a:rPr lang="en-US" sz="500" b="1">
                <a:solidFill>
                  <a:srgbClr val="003F72"/>
                </a:solidFill>
                <a:latin typeface="Arial" panose="020B0604020202020204" pitchFamily="34" charset="0"/>
                <a:cs typeface="Arial" panose="020B0604020202020204" pitchFamily="34" charset="0"/>
              </a:rPr>
              <a:t>ON/OFF</a:t>
            </a:r>
          </a:p>
        </p:txBody>
      </p:sp>
      <p:pic>
        <p:nvPicPr>
          <p:cNvPr id="9" name="!!volumePicture">
            <a:extLst>
              <a:ext uri="{FF2B5EF4-FFF2-40B4-BE49-F238E27FC236}">
                <a16:creationId xmlns:a16="http://schemas.microsoft.com/office/drawing/2014/main" id="{87AE8155-EC8D-510C-B818-2965951462B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810314" y="2799057"/>
            <a:ext cx="914400" cy="631768"/>
          </a:xfrm>
          <a:prstGeom prst="rect">
            <a:avLst/>
          </a:prstGeom>
        </p:spPr>
      </p:pic>
      <p:sp>
        <p:nvSpPr>
          <p:cNvPr id="6" name="!!volume">
            <a:extLst>
              <a:ext uri="{FF2B5EF4-FFF2-40B4-BE49-F238E27FC236}">
                <a16:creationId xmlns:a16="http://schemas.microsoft.com/office/drawing/2014/main" id="{E280E251-7565-EDCE-128D-C725FB95BB79}"/>
              </a:ext>
              <a:ext uri="{C183D7F6-B498-43B3-948B-1728B52AA6E4}">
                <adec:decorative xmlns:adec="http://schemas.microsoft.com/office/drawing/2017/decorative" val="1"/>
              </a:ext>
            </a:extLst>
          </p:cNvPr>
          <p:cNvSpPr/>
          <p:nvPr/>
        </p:nvSpPr>
        <p:spPr>
          <a:xfrm>
            <a:off x="4039917"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tIns="274320" rIns="0" bIns="0" rtlCol="0" anchor="ctr" anchorCtr="0"/>
          <a:lstStyle/>
          <a:p>
            <a:pPr algn="ctr"/>
            <a:r>
              <a:rPr lang="en-US" sz="500" b="1">
                <a:solidFill>
                  <a:srgbClr val="003F72"/>
                </a:solidFill>
                <a:latin typeface="Arial" panose="020B0604020202020204" pitchFamily="34" charset="0"/>
                <a:cs typeface="Arial" panose="020B0604020202020204" pitchFamily="34" charset="0"/>
              </a:rPr>
              <a:t>VOLUME</a:t>
            </a:r>
          </a:p>
          <a:p>
            <a:pPr algn="ctr"/>
            <a:r>
              <a:rPr lang="en-US" sz="500" b="1">
                <a:solidFill>
                  <a:srgbClr val="003F72"/>
                </a:solidFill>
                <a:latin typeface="Arial" panose="020B0604020202020204" pitchFamily="34" charset="0"/>
                <a:cs typeface="Arial" panose="020B0604020202020204" pitchFamily="34" charset="0"/>
              </a:rPr>
              <a:t>UP/DOWN</a:t>
            </a:r>
          </a:p>
          <a:p>
            <a:pPr algn="ctr"/>
            <a:endParaRPr lang="en-US">
              <a:solidFill>
                <a:srgbClr val="003F72"/>
              </a:solidFill>
            </a:endParaRPr>
          </a:p>
        </p:txBody>
      </p:sp>
      <p:pic>
        <p:nvPicPr>
          <p:cNvPr id="7" name="!!cameraPicture" descr="Video on/off icon">
            <a:extLst>
              <a:ext uri="{FF2B5EF4-FFF2-40B4-BE49-F238E27FC236}">
                <a16:creationId xmlns:a16="http://schemas.microsoft.com/office/drawing/2014/main" id="{E7E306A7-C91D-2EB7-0A84-8EF7983B7DE0}"/>
              </a:ext>
            </a:extLst>
          </p:cNvPr>
          <p:cNvPicPr>
            <a:picLocks noChangeAspect="1"/>
          </p:cNvPicPr>
          <p:nvPr/>
        </p:nvPicPr>
        <p:blipFill>
          <a:blip r:embed="rId6"/>
          <a:stretch>
            <a:fillRect/>
          </a:stretch>
        </p:blipFill>
        <p:spPr>
          <a:xfrm>
            <a:off x="5182947" y="777860"/>
            <a:ext cx="1828800" cy="1736853"/>
          </a:xfrm>
          <a:prstGeom prst="rect">
            <a:avLst/>
          </a:prstGeom>
        </p:spPr>
      </p:pic>
      <p:sp>
        <p:nvSpPr>
          <p:cNvPr id="4" name="!!camera">
            <a:extLst>
              <a:ext uri="{FF2B5EF4-FFF2-40B4-BE49-F238E27FC236}">
                <a16:creationId xmlns:a16="http://schemas.microsoft.com/office/drawing/2014/main" id="{6F5EB803-50C5-D88B-1E74-799289989865}"/>
              </a:ext>
            </a:extLst>
          </p:cNvPr>
          <p:cNvSpPr/>
          <p:nvPr/>
        </p:nvSpPr>
        <p:spPr>
          <a:xfrm>
            <a:off x="5192214" y="3169646"/>
            <a:ext cx="1828800" cy="1828800"/>
          </a:xfrm>
          <a:prstGeom prst="ellipse">
            <a:avLst/>
          </a:prstGeom>
          <a:solidFill>
            <a:schemeClr val="accent1">
              <a:lumMod val="20000"/>
              <a:lumOff val="80000"/>
            </a:schemeClr>
          </a:solidFill>
          <a:ln w="38100">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a:solidFill>
                  <a:srgbClr val="003F72"/>
                </a:solidFill>
                <a:latin typeface="Arial" panose="020B0604020202020204" pitchFamily="34" charset="0"/>
                <a:cs typeface="Arial" panose="020B0604020202020204" pitchFamily="34" charset="0"/>
              </a:rPr>
              <a:t>CAMERA</a:t>
            </a:r>
          </a:p>
          <a:p>
            <a:pPr algn="ctr"/>
            <a:r>
              <a:rPr lang="en-US" sz="1700" b="1">
                <a:solidFill>
                  <a:srgbClr val="003F72"/>
                </a:solidFill>
                <a:latin typeface="Arial" panose="020B0604020202020204" pitchFamily="34" charset="0"/>
                <a:cs typeface="Arial" panose="020B0604020202020204" pitchFamily="34" charset="0"/>
              </a:rPr>
              <a:t>ON/OFF</a:t>
            </a:r>
          </a:p>
        </p:txBody>
      </p:sp>
    </p:spTree>
    <p:extLst>
      <p:ext uri="{BB962C8B-B14F-4D97-AF65-F5344CB8AC3E}">
        <p14:creationId xmlns:p14="http://schemas.microsoft.com/office/powerpoint/2010/main" val="1184168402"/>
      </p:ext>
    </p:extLst>
  </p:cSld>
  <p:clrMapOvr>
    <a:masterClrMapping/>
  </p:clrMapOvr>
  <mc:AlternateContent xmlns:mc="http://schemas.openxmlformats.org/markup-compatibility/2006" xmlns:p159="http://schemas.microsoft.com/office/powerpoint/2015/09/main">
    <mc:Choice Requires="p159">
      <p:transition spd="med" advClick="0" advTm="2000">
        <p159:morph option="byObject"/>
      </p:transition>
    </mc:Choice>
    <mc:Fallback xmlns="">
      <p:transition spd="med" advClick="0" advTm="2000">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9CF641-5E98-BDA1-29BC-4A1396B4D22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EE1F2E2-C066-756E-0349-DEC275D75D8D}"/>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Take a Moment to…</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2</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sp>
        <p:nvSpPr>
          <p:cNvPr id="1152004" name="Rectangle 4"/>
          <p:cNvSpPr>
            <a:spLocks noGrp="1" noChangeArrowheads="1"/>
          </p:cNvSpPr>
          <p:nvPr>
            <p:ph idx="1"/>
          </p:nvPr>
        </p:nvSpPr>
        <p:spPr>
          <a:xfrm>
            <a:off x="357188" y="1280969"/>
            <a:ext cx="4820868" cy="3773631"/>
          </a:xfrm>
        </p:spPr>
        <p:txBody>
          <a:bodyPr>
            <a:normAutofit/>
          </a:bodyPr>
          <a:lstStyle/>
          <a:p>
            <a:pPr marL="228600"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Write down some background sounds that you will try before we meet again</a:t>
            </a:r>
          </a:p>
          <a:p>
            <a:pPr marL="228600"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Write down the device you will use </a:t>
            </a:r>
          </a:p>
          <a:p>
            <a:pPr marL="228600"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Choose sounds and devices that are easy for you to use</a:t>
            </a:r>
          </a:p>
          <a:p>
            <a:pPr marL="228600"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Choose sounds and devices that you already have</a:t>
            </a:r>
          </a:p>
        </p:txBody>
      </p:sp>
      <p:grpSp>
        <p:nvGrpSpPr>
          <p:cNvPr id="6" name="Group 5" descr="Sound Plan Worksheet sample focusing on the background noise section. ">
            <a:extLst>
              <a:ext uri="{FF2B5EF4-FFF2-40B4-BE49-F238E27FC236}">
                <a16:creationId xmlns:a16="http://schemas.microsoft.com/office/drawing/2014/main" id="{C1F07750-0015-F389-67A3-58433D94E2C5}"/>
              </a:ext>
            </a:extLst>
          </p:cNvPr>
          <p:cNvGrpSpPr/>
          <p:nvPr/>
        </p:nvGrpSpPr>
        <p:grpSpPr>
          <a:xfrm>
            <a:off x="5747607" y="564570"/>
            <a:ext cx="6062243" cy="5108982"/>
            <a:chOff x="5747607" y="564570"/>
            <a:chExt cx="6062243" cy="5108982"/>
          </a:xfrm>
        </p:grpSpPr>
        <p:pic>
          <p:nvPicPr>
            <p:cNvPr id="5" name="Picture 4">
              <a:extLst>
                <a:ext uri="{FF2B5EF4-FFF2-40B4-BE49-F238E27FC236}">
                  <a16:creationId xmlns:a16="http://schemas.microsoft.com/office/drawing/2014/main" id="{AC06C50C-D3FD-1EBC-9D48-76DFAF7C584D}"/>
                </a:ext>
              </a:extLst>
            </p:cNvPr>
            <p:cNvPicPr>
              <a:picLocks noChangeAspect="1"/>
            </p:cNvPicPr>
            <p:nvPr/>
          </p:nvPicPr>
          <p:blipFill>
            <a:blip r:embed="rId4"/>
            <a:stretch>
              <a:fillRect/>
            </a:stretch>
          </p:blipFill>
          <p:spPr>
            <a:xfrm>
              <a:off x="6049130" y="564570"/>
              <a:ext cx="5760720" cy="5108982"/>
            </a:xfrm>
            <a:prstGeom prst="rect">
              <a:avLst/>
            </a:prstGeom>
          </p:spPr>
        </p:pic>
        <p:sp>
          <p:nvSpPr>
            <p:cNvPr id="7" name="Oval 7">
              <a:extLst>
                <a:ext uri="{FF2B5EF4-FFF2-40B4-BE49-F238E27FC236}">
                  <a16:creationId xmlns:a16="http://schemas.microsoft.com/office/drawing/2014/main" id="{1A5B98EB-D7A5-8064-573D-EF8D09E1182B}"/>
                </a:ext>
                <a:ext uri="{C183D7F6-B498-43B3-948B-1728B52AA6E4}">
                  <adec:decorative xmlns:adec="http://schemas.microsoft.com/office/drawing/2017/decorative" val="1"/>
                </a:ext>
              </a:extLst>
            </p:cNvPr>
            <p:cNvSpPr>
              <a:spLocks noChangeArrowheads="1"/>
            </p:cNvSpPr>
            <p:nvPr/>
          </p:nvSpPr>
          <p:spPr bwMode="auto">
            <a:xfrm>
              <a:off x="5747607" y="3167784"/>
              <a:ext cx="3644044" cy="1284104"/>
            </a:xfrm>
            <a:prstGeom prst="ellipse">
              <a:avLst/>
            </a:prstGeom>
            <a:noFill/>
            <a:ln w="25400">
              <a:solidFill>
                <a:srgbClr val="FF0000"/>
              </a:solidFill>
              <a:round/>
              <a:headEnd/>
              <a:tailEnd/>
            </a:ln>
          </p:spPr>
          <p:txBody>
            <a:bodyPr wrap="none" anchor="ctr"/>
            <a:lstStyle/>
            <a:p>
              <a:endParaRPr lang="en-US"/>
            </a:p>
          </p:txBody>
        </p:sp>
      </p:grpSp>
    </p:spTree>
    <p:extLst>
      <p:ext uri="{BB962C8B-B14F-4D97-AF65-F5344CB8AC3E}">
        <p14:creationId xmlns:p14="http://schemas.microsoft.com/office/powerpoint/2010/main" val="223223560"/>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37528E8-B284-F989-9409-091B73FFB29E}"/>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What is Interesting Sound?</a:t>
            </a:r>
          </a:p>
        </p:txBody>
      </p:sp>
      <p:grpSp>
        <p:nvGrpSpPr>
          <p:cNvPr id="10" name="Group 9">
            <a:extLst>
              <a:ext uri="{FF2B5EF4-FFF2-40B4-BE49-F238E27FC236}">
                <a16:creationId xmlns:a16="http://schemas.microsoft.com/office/drawing/2014/main" id="{C7E2D772-4AAD-95CC-F8FC-A08B53487817}"/>
              </a:ext>
              <a:ext uri="{C183D7F6-B498-43B3-948B-1728B52AA6E4}">
                <adec:decorative xmlns:adec="http://schemas.microsoft.com/office/drawing/2017/decorative" val="1"/>
              </a:ext>
            </a:extLst>
          </p:cNvPr>
          <p:cNvGrpSpPr/>
          <p:nvPr/>
        </p:nvGrpSpPr>
        <p:grpSpPr>
          <a:xfrm>
            <a:off x="438912" y="987552"/>
            <a:ext cx="2200274" cy="2200274"/>
            <a:chOff x="4995863" y="2328863"/>
            <a:chExt cx="2200274" cy="2200274"/>
          </a:xfrm>
        </p:grpSpPr>
        <p:sp>
          <p:nvSpPr>
            <p:cNvPr id="6" name="Circle: Hollow 5">
              <a:extLst>
                <a:ext uri="{FF2B5EF4-FFF2-40B4-BE49-F238E27FC236}">
                  <a16:creationId xmlns:a16="http://schemas.microsoft.com/office/drawing/2014/main" id="{C3AADB43-8FDC-4CDA-8744-187925168F42}"/>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9" name="Picture 8">
              <a:extLst>
                <a:ext uri="{FF2B5EF4-FFF2-40B4-BE49-F238E27FC236}">
                  <a16:creationId xmlns:a16="http://schemas.microsoft.com/office/drawing/2014/main" id="{5C5CBF2A-B6AC-10E4-F5A4-2C8AE7B3330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81600" y="2514600"/>
              <a:ext cx="1828800" cy="1828800"/>
            </a:xfrm>
            <a:prstGeom prst="rect">
              <a:avLst/>
            </a:prstGeom>
          </p:spPr>
        </p:pic>
      </p:grpSp>
      <p:grpSp>
        <p:nvGrpSpPr>
          <p:cNvPr id="4" name="Group 3" descr="Sound Plan Worksheet focusing on the interesting sound section. ">
            <a:extLst>
              <a:ext uri="{FF2B5EF4-FFF2-40B4-BE49-F238E27FC236}">
                <a16:creationId xmlns:a16="http://schemas.microsoft.com/office/drawing/2014/main" id="{BE94CD9D-C6C4-6D7A-5768-B8F226D193D4}"/>
              </a:ext>
            </a:extLst>
          </p:cNvPr>
          <p:cNvGrpSpPr/>
          <p:nvPr/>
        </p:nvGrpSpPr>
        <p:grpSpPr>
          <a:xfrm>
            <a:off x="5747656" y="696686"/>
            <a:ext cx="6062193" cy="5020410"/>
            <a:chOff x="5666980" y="564570"/>
            <a:chExt cx="6142870" cy="5108982"/>
          </a:xfrm>
        </p:grpSpPr>
        <p:pic>
          <p:nvPicPr>
            <p:cNvPr id="2" name="Picture 1">
              <a:extLst>
                <a:ext uri="{FF2B5EF4-FFF2-40B4-BE49-F238E27FC236}">
                  <a16:creationId xmlns:a16="http://schemas.microsoft.com/office/drawing/2014/main" id="{995CE263-AF5F-CB51-B0F1-8CACB82F359B}"/>
                </a:ext>
              </a:extLst>
            </p:cNvPr>
            <p:cNvPicPr>
              <a:picLocks noChangeAspect="1"/>
            </p:cNvPicPr>
            <p:nvPr/>
          </p:nvPicPr>
          <p:blipFill>
            <a:blip r:embed="rId4"/>
            <a:stretch>
              <a:fillRect/>
            </a:stretch>
          </p:blipFill>
          <p:spPr>
            <a:xfrm>
              <a:off x="6049130" y="564570"/>
              <a:ext cx="5760720" cy="5108982"/>
            </a:xfrm>
            <a:prstGeom prst="rect">
              <a:avLst/>
            </a:prstGeom>
          </p:spPr>
        </p:pic>
        <p:sp>
          <p:nvSpPr>
            <p:cNvPr id="12" name="Oval 7">
              <a:extLst>
                <a:ext uri="{FF2B5EF4-FFF2-40B4-BE49-F238E27FC236}">
                  <a16:creationId xmlns:a16="http://schemas.microsoft.com/office/drawing/2014/main" id="{1559F832-40A8-02E0-5CCE-DB8BD684A878}"/>
                </a:ext>
                <a:ext uri="{C183D7F6-B498-43B3-948B-1728B52AA6E4}">
                  <adec:decorative xmlns:adec="http://schemas.microsoft.com/office/drawing/2017/decorative" val="1"/>
                </a:ext>
              </a:extLst>
            </p:cNvPr>
            <p:cNvSpPr>
              <a:spLocks noChangeArrowheads="1"/>
            </p:cNvSpPr>
            <p:nvPr/>
          </p:nvSpPr>
          <p:spPr bwMode="auto">
            <a:xfrm>
              <a:off x="5666980" y="4239514"/>
              <a:ext cx="3808389" cy="1284104"/>
            </a:xfrm>
            <a:prstGeom prst="ellipse">
              <a:avLst/>
            </a:prstGeom>
            <a:noFill/>
            <a:ln w="25400">
              <a:solidFill>
                <a:srgbClr val="FF0000"/>
              </a:solidFill>
              <a:round/>
              <a:headEnd/>
              <a:tailEnd/>
            </a:ln>
          </p:spPr>
          <p:txBody>
            <a:bodyPr wrap="none" anchor="ctr"/>
            <a:lstStyle/>
            <a:p>
              <a:endParaRPr lang="en-US"/>
            </a:p>
          </p:txBody>
        </p:sp>
      </p:gr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0C245F-5E9E-8FB8-C5A6-00CB769464C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4B04BD1-7223-88BB-E0F0-408BF4B2E156}"/>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Interesting Sound</a:t>
            </a:r>
          </a:p>
        </p:txBody>
      </p:sp>
      <p:grpSp>
        <p:nvGrpSpPr>
          <p:cNvPr id="18" name="Group 17">
            <a:extLst>
              <a:ext uri="{FF2B5EF4-FFF2-40B4-BE49-F238E27FC236}">
                <a16:creationId xmlns:a16="http://schemas.microsoft.com/office/drawing/2014/main" id="{ED67A1BF-5819-CDF9-2AC6-6CEF7199D3A6}"/>
              </a:ext>
              <a:ext uri="{C183D7F6-B498-43B3-948B-1728B52AA6E4}">
                <adec:decorative xmlns:adec="http://schemas.microsoft.com/office/drawing/2017/decorative" val="1"/>
              </a:ext>
            </a:extLst>
          </p:cNvPr>
          <p:cNvGrpSpPr/>
          <p:nvPr/>
        </p:nvGrpSpPr>
        <p:grpSpPr>
          <a:xfrm>
            <a:off x="438912" y="987552"/>
            <a:ext cx="2200274" cy="2200274"/>
            <a:chOff x="4995863" y="2328863"/>
            <a:chExt cx="2200274" cy="2200274"/>
          </a:xfrm>
        </p:grpSpPr>
        <p:sp>
          <p:nvSpPr>
            <p:cNvPr id="16" name="Circle: Hollow 15">
              <a:extLst>
                <a:ext uri="{FF2B5EF4-FFF2-40B4-BE49-F238E27FC236}">
                  <a16:creationId xmlns:a16="http://schemas.microsoft.com/office/drawing/2014/main" id="{AF24DF39-F5B8-1AC8-E292-E9E2501A0C99}"/>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17" name="Picture 16">
              <a:extLst>
                <a:ext uri="{FF2B5EF4-FFF2-40B4-BE49-F238E27FC236}">
                  <a16:creationId xmlns:a16="http://schemas.microsoft.com/office/drawing/2014/main" id="{4EAA5B22-3C7D-C8EA-FB38-3056F593A55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sp>
        <p:nvSpPr>
          <p:cNvPr id="4" name="Rectangle 10">
            <a:extLst>
              <a:ext uri="{FF2B5EF4-FFF2-40B4-BE49-F238E27FC236}">
                <a16:creationId xmlns:a16="http://schemas.microsoft.com/office/drawing/2014/main" id="{D234F913-D69D-F331-ED5F-A377CF45E784}"/>
              </a:ext>
            </a:extLst>
          </p:cNvPr>
          <p:cNvSpPr txBox="1">
            <a:spLocks noChangeArrowheads="1"/>
          </p:cNvSpPr>
          <p:nvPr/>
        </p:nvSpPr>
        <p:spPr bwMode="auto">
          <a:xfrm>
            <a:off x="3250161" y="1127748"/>
            <a:ext cx="8666535" cy="434844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0" indent="0" eaLnBrk="0" hangingPunct="0">
              <a:lnSpc>
                <a:spcPct val="90000"/>
              </a:lnSpc>
              <a:spcBef>
                <a:spcPts val="1200"/>
              </a:spcBef>
              <a:buSzPct val="100000"/>
              <a:buNone/>
              <a:defRPr/>
            </a:pPr>
            <a:r>
              <a:rPr lang="en-US" b="1" kern="1200">
                <a:solidFill>
                  <a:srgbClr val="C00000"/>
                </a:solidFill>
                <a:latin typeface="Arial" panose="020B0604020202020204" pitchFamily="34" charset="0"/>
                <a:cs typeface="Arial" panose="020B0604020202020204" pitchFamily="34" charset="0"/>
              </a:rPr>
              <a:t>What is it?</a:t>
            </a:r>
          </a:p>
          <a:p>
            <a:pPr marL="742950" lvl="2" indent="-342900" eaLnBrk="0" hangingPunct="0">
              <a:lnSpc>
                <a:spcPct val="90000"/>
              </a:lnSpc>
              <a:spcBef>
                <a:spcPts val="12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Sound that keeps your attention</a:t>
            </a:r>
          </a:p>
          <a:p>
            <a:pPr marL="742950" lvl="2" indent="-342900" eaLnBrk="0" hangingPunct="0">
              <a:lnSpc>
                <a:spcPct val="90000"/>
              </a:lnSpc>
              <a:spcBef>
                <a:spcPts val="12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Sound that involves active listening</a:t>
            </a:r>
            <a:endParaRPr lang="en-US" kern="1200">
              <a:latin typeface="Arial" panose="020B0604020202020204" pitchFamily="34" charset="0"/>
              <a:ea typeface="+mn-ea"/>
              <a:cs typeface="Arial" panose="020B0604020202020204" pitchFamily="34" charset="0"/>
            </a:endParaRPr>
          </a:p>
          <a:p>
            <a:pPr marL="0" lvl="1" indent="0" eaLnBrk="0" hangingPunct="0">
              <a:lnSpc>
                <a:spcPct val="90000"/>
              </a:lnSpc>
              <a:spcBef>
                <a:spcPts val="1200"/>
              </a:spcBef>
              <a:buSzPct val="100000"/>
              <a:buNone/>
              <a:defRPr/>
            </a:pPr>
            <a:r>
              <a:rPr lang="en-US" b="1" kern="1200">
                <a:solidFill>
                  <a:srgbClr val="C00000"/>
                </a:solidFill>
                <a:latin typeface="Arial" panose="020B0604020202020204" pitchFamily="34" charset="0"/>
                <a:ea typeface="+mn-ea"/>
                <a:cs typeface="Arial" panose="020B0604020202020204" pitchFamily="34" charset="0"/>
              </a:rPr>
              <a:t>How can it help?</a:t>
            </a:r>
          </a:p>
          <a:p>
            <a:pPr marL="742950" lvl="2" indent="-342900" eaLnBrk="0" hangingPunct="0">
              <a:lnSpc>
                <a:spcPct val="90000"/>
              </a:lnSpc>
              <a:spcBef>
                <a:spcPts val="12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By helping you shift your attention toward something interesting, something you enjoy, something meaningful</a:t>
            </a:r>
          </a:p>
          <a:p>
            <a:pPr marL="0" lvl="1" indent="0" eaLnBrk="0" hangingPunct="0">
              <a:lnSpc>
                <a:spcPct val="90000"/>
              </a:lnSpc>
              <a:spcBef>
                <a:spcPts val="1200"/>
              </a:spcBef>
              <a:buSzPct val="100000"/>
              <a:buNone/>
              <a:defRPr/>
            </a:pPr>
            <a:r>
              <a:rPr lang="en-US" b="1" kern="1200">
                <a:solidFill>
                  <a:srgbClr val="C00000"/>
                </a:solidFill>
                <a:latin typeface="Arial" panose="020B0604020202020204" pitchFamily="34" charset="0"/>
                <a:ea typeface="+mn-ea"/>
                <a:cs typeface="Arial" panose="020B0604020202020204" pitchFamily="34" charset="0"/>
              </a:rPr>
              <a:t>When can it help?</a:t>
            </a:r>
          </a:p>
          <a:p>
            <a:pPr marL="742950" lvl="2" indent="-342900" eaLnBrk="0" hangingPunct="0">
              <a:lnSpc>
                <a:spcPct val="90000"/>
              </a:lnSpc>
              <a:spcBef>
                <a:spcPts val="12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When you do not need to concentrate on something else</a:t>
            </a:r>
            <a:endParaRPr lang="en-US">
              <a:latin typeface="Arial" panose="020B0604020202020204" pitchFamily="34" charset="0"/>
              <a:cs typeface="Arial" panose="020B0604020202020204" pitchFamily="34" charset="0"/>
            </a:endParaRPr>
          </a:p>
          <a:p>
            <a:pPr marL="742950" lvl="2" indent="-342900" eaLnBrk="0" hangingPunct="0">
              <a:lnSpc>
                <a:spcPct val="90000"/>
              </a:lnSpc>
              <a:spcBef>
                <a:spcPts val="12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When you want to relax or sleep</a:t>
            </a: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1DBB537-8440-CBC6-A9B8-1121DFA80757}"/>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Interesting Sound: Examples</a:t>
            </a:r>
          </a:p>
        </p:txBody>
      </p:sp>
      <p:grpSp>
        <p:nvGrpSpPr>
          <p:cNvPr id="19" name="Group 18">
            <a:extLst>
              <a:ext uri="{FF2B5EF4-FFF2-40B4-BE49-F238E27FC236}">
                <a16:creationId xmlns:a16="http://schemas.microsoft.com/office/drawing/2014/main" id="{F2432EE8-1A79-DA2B-B7FA-87AB0DA954D4}"/>
              </a:ext>
              <a:ext uri="{C183D7F6-B498-43B3-948B-1728B52AA6E4}">
                <adec:decorative xmlns:adec="http://schemas.microsoft.com/office/drawing/2017/decorative" val="1"/>
              </a:ext>
            </a:extLst>
          </p:cNvPr>
          <p:cNvGrpSpPr/>
          <p:nvPr/>
        </p:nvGrpSpPr>
        <p:grpSpPr>
          <a:xfrm>
            <a:off x="438912" y="987552"/>
            <a:ext cx="2200274" cy="2200274"/>
            <a:chOff x="4995863" y="2328863"/>
            <a:chExt cx="2200274" cy="2200274"/>
          </a:xfrm>
        </p:grpSpPr>
        <p:sp>
          <p:nvSpPr>
            <p:cNvPr id="17" name="Circle: Hollow 16">
              <a:extLst>
                <a:ext uri="{FF2B5EF4-FFF2-40B4-BE49-F238E27FC236}">
                  <a16:creationId xmlns:a16="http://schemas.microsoft.com/office/drawing/2014/main" id="{621C4EA7-5D20-FFFF-EC28-81CB01400AAA}"/>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18" name="Picture 17">
              <a:extLst>
                <a:ext uri="{FF2B5EF4-FFF2-40B4-BE49-F238E27FC236}">
                  <a16:creationId xmlns:a16="http://schemas.microsoft.com/office/drawing/2014/main" id="{9FB04DA8-1342-B83E-487D-D2A295748A1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81600" y="2514600"/>
              <a:ext cx="1828800" cy="1828800"/>
            </a:xfrm>
            <a:prstGeom prst="rect">
              <a:avLst/>
            </a:prstGeom>
          </p:spPr>
        </p:pic>
      </p:grpSp>
      <p:sp>
        <p:nvSpPr>
          <p:cNvPr id="5" name="Rectangle 4">
            <a:extLst>
              <a:ext uri="{FF2B5EF4-FFF2-40B4-BE49-F238E27FC236}">
                <a16:creationId xmlns:a16="http://schemas.microsoft.com/office/drawing/2014/main" id="{420A4CD8-FF3B-A0A4-C78C-E114E0426CEF}"/>
              </a:ext>
              <a:ext uri="{C183D7F6-B498-43B3-948B-1728B52AA6E4}">
                <adec:decorative xmlns:adec="http://schemas.microsoft.com/office/drawing/2017/decorative" val="1"/>
              </a:ext>
            </a:extLst>
          </p:cNvPr>
          <p:cNvSpPr/>
          <p:nvPr/>
        </p:nvSpPr>
        <p:spPr bwMode="auto">
          <a:xfrm>
            <a:off x="3169226" y="1140919"/>
            <a:ext cx="2743200" cy="459282"/>
          </a:xfrm>
          <a:prstGeom prst="rect">
            <a:avLst/>
          </a:prstGeom>
          <a:solidFill>
            <a:srgbClr val="003F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11" name="TextBox 10">
            <a:extLst>
              <a:ext uri="{FF2B5EF4-FFF2-40B4-BE49-F238E27FC236}">
                <a16:creationId xmlns:a16="http://schemas.microsoft.com/office/drawing/2014/main" id="{F15B98F9-DAA0-2F5E-DCCD-45431DCE1F8D}"/>
              </a:ext>
            </a:extLst>
          </p:cNvPr>
          <p:cNvSpPr txBox="1"/>
          <p:nvPr/>
        </p:nvSpPr>
        <p:spPr>
          <a:xfrm>
            <a:off x="3169226" y="1175553"/>
            <a:ext cx="2743200" cy="384721"/>
          </a:xfrm>
          <a:prstGeom prst="rect">
            <a:avLst/>
          </a:prstGeom>
          <a:noFill/>
        </p:spPr>
        <p:txBody>
          <a:bodyPr wrap="square" rtlCol="0">
            <a:spAutoFit/>
          </a:bodyPr>
          <a:lstStyle/>
          <a:p>
            <a:pPr algn="ctr"/>
            <a:r>
              <a:rPr lang="en-US" sz="1900" b="1">
                <a:latin typeface="Arial" panose="020B0604020202020204" pitchFamily="34" charset="0"/>
                <a:cs typeface="Arial" panose="020B0604020202020204" pitchFamily="34" charset="0"/>
              </a:rPr>
              <a:t>Environmental Sound</a:t>
            </a:r>
          </a:p>
        </p:txBody>
      </p:sp>
      <p:sp>
        <p:nvSpPr>
          <p:cNvPr id="14" name="Rectangle 3">
            <a:extLst>
              <a:ext uri="{FF2B5EF4-FFF2-40B4-BE49-F238E27FC236}">
                <a16:creationId xmlns:a16="http://schemas.microsoft.com/office/drawing/2014/main" id="{BF9529CD-A7CD-92DC-9A7D-63FB1C23C7B8}"/>
              </a:ext>
            </a:extLst>
          </p:cNvPr>
          <p:cNvSpPr txBox="1">
            <a:spLocks noChangeArrowheads="1"/>
          </p:cNvSpPr>
          <p:nvPr/>
        </p:nvSpPr>
        <p:spPr>
          <a:xfrm>
            <a:off x="3169226" y="1723163"/>
            <a:ext cx="2743115" cy="2942355"/>
          </a:xfrm>
          <a:prstGeom prst="rect">
            <a:avLst/>
          </a:prstGeom>
        </p:spPr>
        <p:txBody>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Whale sounds</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Bird calls</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Forest sounds</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at night</a:t>
            </a:r>
            <a:endParaRPr lang="en-US" sz="1900">
              <a:latin typeface="Arial" panose="020B0604020202020204" pitchFamily="34" charset="0"/>
              <a:cs typeface="Arial" panose="020B0604020202020204" pitchFamily="34" charset="0"/>
            </a:endParaRPr>
          </a:p>
          <a:p>
            <a:pPr marL="228600" indent="-228600" eaLnBrk="0" hangingPunct="0">
              <a:lnSpc>
                <a:spcPct val="90000"/>
              </a:lnSpc>
              <a:spcBef>
                <a:spcPts val="1200"/>
              </a:spcBef>
              <a:buSzPct val="100000"/>
              <a:buFont typeface="Arial" panose="020B0604020202020204" pitchFamily="34" charset="0"/>
              <a:buChar char="•"/>
              <a:defRPr/>
            </a:pPr>
            <a:r>
              <a:rPr lang="en-US" sz="1900" b="1" kern="1200">
                <a:solidFill>
                  <a:srgbClr val="C00000"/>
                </a:solidFill>
                <a:latin typeface="Arial" panose="020B0604020202020204" pitchFamily="34" charset="0"/>
                <a:cs typeface="Arial" panose="020B0604020202020204" pitchFamily="34" charset="0"/>
              </a:rPr>
              <a:t>Any </a:t>
            </a:r>
            <a:r>
              <a:rPr lang="en-US" sz="1900">
                <a:latin typeface="Arial" panose="020B0604020202020204" pitchFamily="34" charset="0"/>
                <a:cs typeface="Arial" panose="020B0604020202020204" pitchFamily="34" charset="0"/>
              </a:rPr>
              <a:t>environmental</a:t>
            </a:r>
            <a:r>
              <a:rPr lang="en-US" sz="1900" b="1" kern="1200">
                <a:solidFill>
                  <a:srgbClr val="C00000"/>
                </a:solidFill>
                <a:latin typeface="Arial" panose="020B0604020202020204" pitchFamily="34" charset="0"/>
                <a:cs typeface="Arial" panose="020B0604020202020204" pitchFamily="34" charset="0"/>
              </a:rPr>
              <a:t> </a:t>
            </a:r>
            <a:r>
              <a:rPr lang="en-US" sz="1900" kern="1200">
                <a:latin typeface="Arial" panose="020B0604020202020204" pitchFamily="34" charset="0"/>
                <a:cs typeface="Arial" panose="020B0604020202020204" pitchFamily="34" charset="0"/>
              </a:rPr>
              <a:t>sound that is interesting to you</a:t>
            </a:r>
          </a:p>
        </p:txBody>
      </p:sp>
      <p:sp>
        <p:nvSpPr>
          <p:cNvPr id="6" name="Rectangle 5">
            <a:extLst>
              <a:ext uri="{FF2B5EF4-FFF2-40B4-BE49-F238E27FC236}">
                <a16:creationId xmlns:a16="http://schemas.microsoft.com/office/drawing/2014/main" id="{F5EAAAFF-C68F-AB17-C918-CDF8DC67BC9B}"/>
              </a:ext>
              <a:ext uri="{C183D7F6-B498-43B3-948B-1728B52AA6E4}">
                <adec:decorative xmlns:adec="http://schemas.microsoft.com/office/drawing/2017/decorative" val="1"/>
              </a:ext>
            </a:extLst>
          </p:cNvPr>
          <p:cNvSpPr/>
          <p:nvPr/>
        </p:nvSpPr>
        <p:spPr bwMode="auto">
          <a:xfrm>
            <a:off x="6002480" y="1137454"/>
            <a:ext cx="2743200" cy="459282"/>
          </a:xfrm>
          <a:prstGeom prst="rect">
            <a:avLst/>
          </a:prstGeom>
          <a:solidFill>
            <a:srgbClr val="003F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12" name="TextBox 11">
            <a:extLst>
              <a:ext uri="{FF2B5EF4-FFF2-40B4-BE49-F238E27FC236}">
                <a16:creationId xmlns:a16="http://schemas.microsoft.com/office/drawing/2014/main" id="{336236A1-BF7A-05E4-D530-27E105F49277}"/>
              </a:ext>
            </a:extLst>
          </p:cNvPr>
          <p:cNvSpPr txBox="1"/>
          <p:nvPr/>
        </p:nvSpPr>
        <p:spPr>
          <a:xfrm>
            <a:off x="6002482" y="1182479"/>
            <a:ext cx="2743200" cy="384721"/>
          </a:xfrm>
          <a:prstGeom prst="rect">
            <a:avLst/>
          </a:prstGeom>
          <a:noFill/>
        </p:spPr>
        <p:txBody>
          <a:bodyPr wrap="square" rtlCol="0">
            <a:spAutoFit/>
          </a:bodyPr>
          <a:lstStyle/>
          <a:p>
            <a:pPr algn="ctr"/>
            <a:r>
              <a:rPr lang="en-US" sz="1900" b="1">
                <a:latin typeface="Arial" panose="020B0604020202020204" pitchFamily="34" charset="0"/>
                <a:cs typeface="Arial" panose="020B0604020202020204" pitchFamily="34" charset="0"/>
              </a:rPr>
              <a:t>Music</a:t>
            </a:r>
          </a:p>
        </p:txBody>
      </p:sp>
      <p:sp>
        <p:nvSpPr>
          <p:cNvPr id="15" name="Rectangle 3">
            <a:extLst>
              <a:ext uri="{FF2B5EF4-FFF2-40B4-BE49-F238E27FC236}">
                <a16:creationId xmlns:a16="http://schemas.microsoft.com/office/drawing/2014/main" id="{78C6F456-11DA-7D84-F60F-9784D1676947}"/>
              </a:ext>
            </a:extLst>
          </p:cNvPr>
          <p:cNvSpPr txBox="1">
            <a:spLocks noChangeArrowheads="1"/>
          </p:cNvSpPr>
          <p:nvPr/>
        </p:nvSpPr>
        <p:spPr>
          <a:xfrm>
            <a:off x="6002481" y="1719697"/>
            <a:ext cx="2743114" cy="3049729"/>
          </a:xfrm>
          <a:prstGeom prst="rect">
            <a:avLst/>
          </a:prstGeom>
        </p:spPr>
        <p:txBody>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Song lyrics</a:t>
            </a:r>
          </a:p>
          <a:p>
            <a:pPr marL="228600" indent="-228600" eaLnBrk="0" hangingPunct="0">
              <a:lnSpc>
                <a:spcPct val="90000"/>
              </a:lnSpc>
              <a:spcBef>
                <a:spcPts val="1200"/>
              </a:spcBef>
              <a:buSzPct val="100000"/>
              <a:buFont typeface="Arial" panose="020B0604020202020204" pitchFamily="34" charset="0"/>
              <a:buChar char="•"/>
              <a:defRPr/>
            </a:pPr>
            <a:r>
              <a:rPr lang="en-US" sz="1900">
                <a:latin typeface="Arial" panose="020B0604020202020204" pitchFamily="34" charset="0"/>
                <a:cs typeface="Arial" panose="020B0604020202020204" pitchFamily="34" charset="0"/>
              </a:rPr>
              <a:t>Various instruments</a:t>
            </a:r>
            <a:endParaRPr lang="en-US" sz="1900" kern="1200">
              <a:latin typeface="Arial" panose="020B0604020202020204" pitchFamily="34" charset="0"/>
              <a:cs typeface="Arial" panose="020B0604020202020204" pitchFamily="34" charset="0"/>
            </a:endParaRP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Live musical</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performance</a:t>
            </a:r>
            <a:endParaRPr lang="en-US" sz="1900">
              <a:latin typeface="Arial" panose="020B0604020202020204" pitchFamily="34" charset="0"/>
              <a:cs typeface="Arial" panose="020B0604020202020204" pitchFamily="34" charset="0"/>
            </a:endParaRPr>
          </a:p>
          <a:p>
            <a:pPr marL="228600" indent="-228600" eaLnBrk="0" hangingPunct="0">
              <a:lnSpc>
                <a:spcPct val="90000"/>
              </a:lnSpc>
              <a:spcBef>
                <a:spcPts val="1200"/>
              </a:spcBef>
              <a:buSzPct val="100000"/>
              <a:buFont typeface="Arial" panose="020B0604020202020204" pitchFamily="34" charset="0"/>
              <a:buChar char="•"/>
              <a:defRPr/>
            </a:pPr>
            <a:r>
              <a:rPr lang="en-US" sz="1900" b="1" kern="1200">
                <a:solidFill>
                  <a:srgbClr val="C00000"/>
                </a:solidFill>
                <a:latin typeface="Arial" panose="020B0604020202020204" pitchFamily="34" charset="0"/>
                <a:cs typeface="Arial" panose="020B0604020202020204" pitchFamily="34" charset="0"/>
              </a:rPr>
              <a:t>Any </a:t>
            </a:r>
            <a:r>
              <a:rPr lang="en-US" sz="1900" kern="1200">
                <a:latin typeface="Arial" panose="020B0604020202020204" pitchFamily="34" charset="0"/>
                <a:cs typeface="Arial" panose="020B0604020202020204" pitchFamily="34" charset="0"/>
              </a:rPr>
              <a:t>music</a:t>
            </a:r>
            <a:r>
              <a:rPr lang="en-US" sz="1900">
                <a:latin typeface="Arial" panose="020B0604020202020204" pitchFamily="34" charset="0"/>
                <a:cs typeface="Arial" panose="020B0604020202020204" pitchFamily="34" charset="0"/>
              </a:rPr>
              <a:t> </a:t>
            </a:r>
            <a:r>
              <a:rPr lang="en-US" sz="1900" kern="1200">
                <a:latin typeface="Arial" panose="020B0604020202020204" pitchFamily="34" charset="0"/>
                <a:cs typeface="Arial" panose="020B0604020202020204" pitchFamily="34" charset="0"/>
              </a:rPr>
              <a:t>that is</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interesting to you</a:t>
            </a:r>
          </a:p>
        </p:txBody>
      </p:sp>
      <p:sp>
        <p:nvSpPr>
          <p:cNvPr id="10" name="Rectangle 9">
            <a:extLst>
              <a:ext uri="{FF2B5EF4-FFF2-40B4-BE49-F238E27FC236}">
                <a16:creationId xmlns:a16="http://schemas.microsoft.com/office/drawing/2014/main" id="{AD31219A-BE8B-2FF9-7256-D60907C5CD51}"/>
              </a:ext>
              <a:ext uri="{C183D7F6-B498-43B3-948B-1728B52AA6E4}">
                <adec:decorative xmlns:adec="http://schemas.microsoft.com/office/drawing/2017/decorative" val="1"/>
              </a:ext>
            </a:extLst>
          </p:cNvPr>
          <p:cNvSpPr/>
          <p:nvPr/>
        </p:nvSpPr>
        <p:spPr bwMode="auto">
          <a:xfrm>
            <a:off x="8846128" y="1144380"/>
            <a:ext cx="2743200" cy="459282"/>
          </a:xfrm>
          <a:prstGeom prst="rect">
            <a:avLst/>
          </a:prstGeom>
          <a:solidFill>
            <a:srgbClr val="003F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13" name="TextBox 12">
            <a:extLst>
              <a:ext uri="{FF2B5EF4-FFF2-40B4-BE49-F238E27FC236}">
                <a16:creationId xmlns:a16="http://schemas.microsoft.com/office/drawing/2014/main" id="{C0324529-16B6-1778-CE6D-0F940CCA17C9}"/>
              </a:ext>
            </a:extLst>
          </p:cNvPr>
          <p:cNvSpPr txBox="1"/>
          <p:nvPr/>
        </p:nvSpPr>
        <p:spPr>
          <a:xfrm>
            <a:off x="8846130" y="1179014"/>
            <a:ext cx="2743200" cy="384721"/>
          </a:xfrm>
          <a:prstGeom prst="rect">
            <a:avLst/>
          </a:prstGeom>
          <a:noFill/>
        </p:spPr>
        <p:txBody>
          <a:bodyPr wrap="square" rtlCol="0">
            <a:spAutoFit/>
          </a:bodyPr>
          <a:lstStyle/>
          <a:p>
            <a:pPr algn="ctr"/>
            <a:r>
              <a:rPr lang="en-US" sz="1900" b="1">
                <a:latin typeface="Arial" panose="020B0604020202020204" pitchFamily="34" charset="0"/>
                <a:cs typeface="Arial" panose="020B0604020202020204" pitchFamily="34" charset="0"/>
              </a:rPr>
              <a:t>Speech</a:t>
            </a:r>
          </a:p>
        </p:txBody>
      </p:sp>
      <p:sp>
        <p:nvSpPr>
          <p:cNvPr id="16" name="Rectangle 3">
            <a:extLst>
              <a:ext uri="{FF2B5EF4-FFF2-40B4-BE49-F238E27FC236}">
                <a16:creationId xmlns:a16="http://schemas.microsoft.com/office/drawing/2014/main" id="{7B14DFEF-8880-10C4-9F44-630148148B75}"/>
              </a:ext>
            </a:extLst>
          </p:cNvPr>
          <p:cNvSpPr txBox="1">
            <a:spLocks noChangeArrowheads="1"/>
          </p:cNvSpPr>
          <p:nvPr/>
        </p:nvSpPr>
        <p:spPr>
          <a:xfrm>
            <a:off x="8846128" y="1716233"/>
            <a:ext cx="2724184" cy="2023321"/>
          </a:xfrm>
          <a:prstGeom prst="rect">
            <a:avLst/>
          </a:prstGeom>
        </p:spPr>
        <p:txBody>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Talking to a friend</a:t>
            </a:r>
          </a:p>
          <a:p>
            <a:pPr marL="228600" indent="-228600" eaLnBrk="0" hangingPunct="0">
              <a:lnSpc>
                <a:spcPct val="90000"/>
              </a:lnSpc>
              <a:spcBef>
                <a:spcPts val="1200"/>
              </a:spcBef>
              <a:buSzPct val="100000"/>
              <a:buFont typeface="Arial" panose="020B0604020202020204" pitchFamily="34" charset="0"/>
              <a:buChar char="•"/>
              <a:defRPr/>
            </a:pPr>
            <a:r>
              <a:rPr lang="en-US" sz="1900" kern="1200">
                <a:latin typeface="Arial" panose="020B0604020202020204" pitchFamily="34" charset="0"/>
                <a:cs typeface="Arial" panose="020B0604020202020204" pitchFamily="34" charset="0"/>
              </a:rPr>
              <a:t>Talk radio</a:t>
            </a:r>
          </a:p>
          <a:p>
            <a:pPr marL="228600" indent="-228600" eaLnBrk="0" hangingPunct="0">
              <a:lnSpc>
                <a:spcPct val="90000"/>
              </a:lnSpc>
              <a:spcBef>
                <a:spcPts val="1200"/>
              </a:spcBef>
              <a:buSzPct val="100000"/>
              <a:buFont typeface="Arial" panose="020B0604020202020204" pitchFamily="34" charset="0"/>
              <a:buChar char="•"/>
              <a:defRPr/>
            </a:pPr>
            <a:r>
              <a:rPr lang="en-US" sz="1900">
                <a:latin typeface="Arial" panose="020B0604020202020204" pitchFamily="34" charset="0"/>
                <a:cs typeface="Arial" panose="020B0604020202020204" pitchFamily="34" charset="0"/>
              </a:rPr>
              <a:t>Audio book</a:t>
            </a:r>
          </a:p>
          <a:p>
            <a:pPr marL="228600" indent="-228600" eaLnBrk="0" hangingPunct="0">
              <a:lnSpc>
                <a:spcPct val="90000"/>
              </a:lnSpc>
              <a:spcBef>
                <a:spcPts val="1200"/>
              </a:spcBef>
              <a:buSzPct val="100000"/>
              <a:buFont typeface="Arial" panose="020B0604020202020204" pitchFamily="34" charset="0"/>
              <a:buChar char="•"/>
              <a:defRPr/>
            </a:pPr>
            <a:r>
              <a:rPr lang="en-US" sz="1900">
                <a:latin typeface="Arial" panose="020B0604020202020204" pitchFamily="34" charset="0"/>
                <a:cs typeface="Arial" panose="020B0604020202020204" pitchFamily="34" charset="0"/>
              </a:rPr>
              <a:t>Podcast</a:t>
            </a:r>
          </a:p>
          <a:p>
            <a:pPr marL="228600" indent="-228600" eaLnBrk="0" hangingPunct="0">
              <a:lnSpc>
                <a:spcPct val="90000"/>
              </a:lnSpc>
              <a:spcBef>
                <a:spcPts val="1200"/>
              </a:spcBef>
              <a:buSzPct val="100000"/>
              <a:buFont typeface="Arial" panose="020B0604020202020204" pitchFamily="34" charset="0"/>
              <a:buChar char="•"/>
              <a:defRPr/>
            </a:pPr>
            <a:r>
              <a:rPr lang="en-US" sz="1900" b="1" kern="1200">
                <a:solidFill>
                  <a:srgbClr val="C00000"/>
                </a:solidFill>
                <a:latin typeface="Arial" panose="020B0604020202020204" pitchFamily="34" charset="0"/>
                <a:cs typeface="Arial" panose="020B0604020202020204" pitchFamily="34" charset="0"/>
              </a:rPr>
              <a:t>Any </a:t>
            </a:r>
            <a:r>
              <a:rPr lang="en-US" sz="1900" kern="1200">
                <a:latin typeface="Arial" panose="020B0604020202020204" pitchFamily="34" charset="0"/>
                <a:cs typeface="Arial" panose="020B0604020202020204" pitchFamily="34" charset="0"/>
              </a:rPr>
              <a:t>speech that is</a:t>
            </a:r>
            <a:br>
              <a:rPr lang="en-US" sz="1900" kern="1200">
                <a:latin typeface="Arial" panose="020B0604020202020204" pitchFamily="34" charset="0"/>
                <a:cs typeface="Arial" panose="020B0604020202020204" pitchFamily="34" charset="0"/>
              </a:rPr>
            </a:br>
            <a:r>
              <a:rPr lang="en-US" sz="1900" kern="1200">
                <a:latin typeface="Arial" panose="020B0604020202020204" pitchFamily="34" charset="0"/>
                <a:cs typeface="Arial" panose="020B0604020202020204" pitchFamily="34" charset="0"/>
              </a:rPr>
              <a:t>interesting to you</a:t>
            </a:r>
          </a:p>
        </p:txBody>
      </p:sp>
      <p:sp>
        <p:nvSpPr>
          <p:cNvPr id="7" name="TextBox 6">
            <a:extLst>
              <a:ext uri="{FF2B5EF4-FFF2-40B4-BE49-F238E27FC236}">
                <a16:creationId xmlns:a16="http://schemas.microsoft.com/office/drawing/2014/main" id="{1AAF8861-AD37-F8AA-E602-A567F838F4FF}"/>
              </a:ext>
            </a:extLst>
          </p:cNvPr>
          <p:cNvSpPr txBox="1"/>
          <p:nvPr/>
        </p:nvSpPr>
        <p:spPr>
          <a:xfrm>
            <a:off x="4000500" y="4358945"/>
            <a:ext cx="6096000" cy="369332"/>
          </a:xfrm>
          <a:prstGeom prst="rect">
            <a:avLst/>
          </a:prstGeom>
          <a:noFill/>
        </p:spPr>
        <p:txBody>
          <a:bodyPr wrap="square">
            <a:spAutoFit/>
          </a:bodyPr>
          <a:lstStyle/>
          <a:p>
            <a:pPr algn="ctr"/>
            <a:r>
              <a:rPr lang="en-US" sz="1800" b="1">
                <a:solidFill>
                  <a:srgbClr val="C00000"/>
                </a:solidFill>
                <a:latin typeface="+mj-lt"/>
              </a:rPr>
              <a:t>Any of these could be live or recorded. </a:t>
            </a:r>
          </a:p>
        </p:txBody>
      </p:sp>
    </p:spTree>
    <p:extLst>
      <p:ext uri="{BB962C8B-B14F-4D97-AF65-F5344CB8AC3E}">
        <p14:creationId xmlns:p14="http://schemas.microsoft.com/office/powerpoint/2010/main" val="3702093897"/>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5C4064-1977-2E33-CD79-6CBEF3DBCD5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0732"/>
            <a:ext cx="12192000" cy="6858000"/>
          </a:xfrm>
          <a:prstGeom prst="rect">
            <a:avLst/>
          </a:prstGeom>
        </p:spPr>
      </p:pic>
      <p:sp>
        <p:nvSpPr>
          <p:cNvPr id="3" name="Title 1">
            <a:extLst>
              <a:ext uri="{FF2B5EF4-FFF2-40B4-BE49-F238E27FC236}">
                <a16:creationId xmlns:a16="http://schemas.microsoft.com/office/drawing/2014/main" id="{3B7D35B3-4C0C-5BDD-85A6-3ED18F497E3D}"/>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Interesting Sound Activity</a:t>
            </a:r>
          </a:p>
        </p:txBody>
      </p:sp>
      <p:pic>
        <p:nvPicPr>
          <p:cNvPr id="8" name="Picture 5">
            <a:extLst>
              <a:ext uri="{FF2B5EF4-FFF2-40B4-BE49-F238E27FC236}">
                <a16:creationId xmlns:a16="http://schemas.microsoft.com/office/drawing/2014/main" id="{FD2716E2-1561-6630-70C4-7FCA565795EE}"/>
              </a:ext>
              <a:ext uri="{C183D7F6-B498-43B3-948B-1728B52AA6E4}">
                <adec:decorative xmlns:adec="http://schemas.microsoft.com/office/drawing/2017/decorative" val="1"/>
              </a:ext>
            </a:extLst>
          </p:cNvPr>
          <p:cNvPicPr>
            <a:picLocks noChangeAspect="1" noChangeArrowheads="1"/>
          </p:cNvPicPr>
          <p:nvPr/>
        </p:nvPicPr>
        <p:blipFill>
          <a:blip r:embed="rId4" cstate="print"/>
          <a:srcRect/>
          <a:stretch>
            <a:fillRect/>
          </a:stretch>
        </p:blipFill>
        <p:spPr bwMode="auto">
          <a:xfrm>
            <a:off x="6730211" y="31705"/>
            <a:ext cx="821328" cy="1010314"/>
          </a:xfrm>
          <a:prstGeom prst="rect">
            <a:avLst/>
          </a:prstGeom>
          <a:noFill/>
          <a:ln w="9525">
            <a:noFill/>
            <a:miter lim="800000"/>
            <a:headEnd/>
            <a:tailEnd/>
          </a:ln>
        </p:spPr>
      </p:pic>
      <p:sp>
        <p:nvSpPr>
          <p:cNvPr id="9" name="Rectangle 5">
            <a:extLst>
              <a:ext uri="{FF2B5EF4-FFF2-40B4-BE49-F238E27FC236}">
                <a16:creationId xmlns:a16="http://schemas.microsoft.com/office/drawing/2014/main" id="{57E346DF-1EC0-F909-AF1B-D6729D712FAA}"/>
              </a:ext>
            </a:extLst>
          </p:cNvPr>
          <p:cNvSpPr>
            <a:spLocks noChangeArrowheads="1"/>
          </p:cNvSpPr>
          <p:nvPr/>
        </p:nvSpPr>
        <p:spPr bwMode="auto">
          <a:xfrm>
            <a:off x="7983940" y="408406"/>
            <a:ext cx="1732686" cy="452191"/>
          </a:xfrm>
          <a:prstGeom prst="rect">
            <a:avLst/>
          </a:prstGeom>
          <a:noFill/>
          <a:ln w="9525">
            <a:noFill/>
            <a:miter lim="800000"/>
            <a:headEnd/>
            <a:tailEnd/>
          </a:ln>
        </p:spPr>
        <p:txBody>
          <a:bodyPr wrap="none" lIns="82058" tIns="41029" rIns="82058" bIns="41029">
            <a:spAutoFit/>
          </a:bodyPr>
          <a:lstStyle/>
          <a:p>
            <a:pPr defTabSz="820738"/>
            <a:r>
              <a:rPr lang="en-US" sz="2400" b="1" i="1">
                <a:solidFill>
                  <a:srgbClr val="C00000"/>
                </a:solidFill>
                <a:latin typeface="Arial" charset="0"/>
              </a:rPr>
              <a:t>Let’s try it!</a:t>
            </a:r>
            <a:endParaRPr lang="en-US" sz="2400" b="1" i="1">
              <a:solidFill>
                <a:srgbClr val="C00000"/>
              </a:solidFill>
              <a:latin typeface="Arial" charset="0"/>
              <a:ea typeface="ＭＳ Ｐゴシック" pitchFamily="28" charset="-128"/>
            </a:endParaRPr>
          </a:p>
        </p:txBody>
      </p:sp>
      <p:grpSp>
        <p:nvGrpSpPr>
          <p:cNvPr id="7" name="Group 6">
            <a:extLst>
              <a:ext uri="{FF2B5EF4-FFF2-40B4-BE49-F238E27FC236}">
                <a16:creationId xmlns:a16="http://schemas.microsoft.com/office/drawing/2014/main" id="{488AE487-1611-6249-BEEC-853A9DFCD8DA}"/>
              </a:ext>
              <a:ext uri="{C183D7F6-B498-43B3-948B-1728B52AA6E4}">
                <adec:decorative xmlns:adec="http://schemas.microsoft.com/office/drawing/2017/decorative" val="1"/>
              </a:ext>
            </a:extLst>
          </p:cNvPr>
          <p:cNvGrpSpPr/>
          <p:nvPr/>
        </p:nvGrpSpPr>
        <p:grpSpPr>
          <a:xfrm>
            <a:off x="438912" y="987552"/>
            <a:ext cx="2200274" cy="2200274"/>
            <a:chOff x="4995863" y="2328863"/>
            <a:chExt cx="2200274" cy="2200274"/>
          </a:xfrm>
        </p:grpSpPr>
        <p:sp>
          <p:nvSpPr>
            <p:cNvPr id="5" name="Circle: Hollow 4">
              <a:extLst>
                <a:ext uri="{FF2B5EF4-FFF2-40B4-BE49-F238E27FC236}">
                  <a16:creationId xmlns:a16="http://schemas.microsoft.com/office/drawing/2014/main" id="{BB8E472B-583E-64FB-B485-75E2CB681C4F}"/>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6" name="Picture 5">
              <a:extLst>
                <a:ext uri="{FF2B5EF4-FFF2-40B4-BE49-F238E27FC236}">
                  <a16:creationId xmlns:a16="http://schemas.microsoft.com/office/drawing/2014/main" id="{41ACD709-D638-8691-382F-C71D2302E977}"/>
                </a:ext>
              </a:extLst>
            </p:cNvPr>
            <p:cNvPicPr>
              <a:picLocks noChangeAspect="1"/>
            </p:cNvPicPr>
            <p:nvPr/>
          </p:nvPicPr>
          <p:blipFill>
            <a:blip r:embed="rId5"/>
            <a:stretch>
              <a:fillRect/>
            </a:stretch>
          </p:blipFill>
          <p:spPr>
            <a:xfrm>
              <a:off x="5181600" y="2514600"/>
              <a:ext cx="1828800" cy="1828800"/>
            </a:xfrm>
            <a:prstGeom prst="rect">
              <a:avLst/>
            </a:prstGeom>
          </p:spPr>
        </p:pic>
      </p:grpSp>
      <p:grpSp>
        <p:nvGrpSpPr>
          <p:cNvPr id="10" name="Group 9">
            <a:extLst>
              <a:ext uri="{FF2B5EF4-FFF2-40B4-BE49-F238E27FC236}">
                <a16:creationId xmlns:a16="http://schemas.microsoft.com/office/drawing/2014/main" id="{133FCF22-C68A-6691-A6CB-DE1B56ECF19F}"/>
              </a:ext>
              <a:ext uri="{C183D7F6-B498-43B3-948B-1728B52AA6E4}">
                <adec:decorative xmlns:adec="http://schemas.microsoft.com/office/drawing/2017/decorative" val="1"/>
              </a:ext>
            </a:extLst>
          </p:cNvPr>
          <p:cNvGrpSpPr/>
          <p:nvPr/>
        </p:nvGrpSpPr>
        <p:grpSpPr>
          <a:xfrm>
            <a:off x="1150144" y="4264168"/>
            <a:ext cx="757237" cy="757237"/>
            <a:chOff x="1150144" y="3591068"/>
            <a:chExt cx="757237" cy="757237"/>
          </a:xfrm>
        </p:grpSpPr>
        <p:sp>
          <p:nvSpPr>
            <p:cNvPr id="11" name="Oval 10">
              <a:extLst>
                <a:ext uri="{FF2B5EF4-FFF2-40B4-BE49-F238E27FC236}">
                  <a16:creationId xmlns:a16="http://schemas.microsoft.com/office/drawing/2014/main" id="{667103D9-EB68-ACC5-9A81-18BD71FE4B40}"/>
                </a:ext>
                <a:ext uri="{C183D7F6-B498-43B3-948B-1728B52AA6E4}">
                  <adec:decorative xmlns:adec="http://schemas.microsoft.com/office/drawing/2017/decorative" val="1"/>
                </a:ext>
              </a:extLst>
            </p:cNvPr>
            <p:cNvSpPr/>
            <p:nvPr/>
          </p:nvSpPr>
          <p:spPr bwMode="auto">
            <a:xfrm>
              <a:off x="1150144" y="3591068"/>
              <a:ext cx="757237" cy="757237"/>
            </a:xfrm>
            <a:prstGeom prst="ellips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pic>
          <p:nvPicPr>
            <p:cNvPr id="12" name="Graphic 11" descr="Volume icon serving as a link to a spoken passage for the exercise on this slide">
              <a:hlinkClick r:id="rId6"/>
              <a:extLst>
                <a:ext uri="{FF2B5EF4-FFF2-40B4-BE49-F238E27FC236}">
                  <a16:creationId xmlns:a16="http://schemas.microsoft.com/office/drawing/2014/main" id="{FC0749F5-C11C-ED03-46F4-80B285473C6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52564" y="3672952"/>
              <a:ext cx="592058" cy="592058"/>
            </a:xfrm>
            <a:prstGeom prst="rect">
              <a:avLst/>
            </a:prstGeom>
          </p:spPr>
        </p:pic>
      </p:grpSp>
      <p:sp>
        <p:nvSpPr>
          <p:cNvPr id="13" name="Circle: Hollow 12">
            <a:hlinkClick r:id="rId6"/>
            <a:extLst>
              <a:ext uri="{FF2B5EF4-FFF2-40B4-BE49-F238E27FC236}">
                <a16:creationId xmlns:a16="http://schemas.microsoft.com/office/drawing/2014/main" id="{A6A8A9C8-E1F8-D65C-4B8C-9A3719F4FAA1}"/>
              </a:ext>
              <a:ext uri="{C183D7F6-B498-43B3-948B-1728B52AA6E4}">
                <adec:decorative xmlns:adec="http://schemas.microsoft.com/office/drawing/2017/decorative" val="1"/>
              </a:ext>
            </a:extLst>
          </p:cNvPr>
          <p:cNvSpPr/>
          <p:nvPr/>
        </p:nvSpPr>
        <p:spPr bwMode="auto">
          <a:xfrm>
            <a:off x="906395" y="4018972"/>
            <a:ext cx="1244523" cy="1244523"/>
          </a:xfrm>
          <a:prstGeom prst="donut">
            <a:avLst>
              <a:gd name="adj" fmla="val 20135"/>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grpSp>
        <p:nvGrpSpPr>
          <p:cNvPr id="17" name="Group 16">
            <a:extLst>
              <a:ext uri="{FF2B5EF4-FFF2-40B4-BE49-F238E27FC236}">
                <a16:creationId xmlns:a16="http://schemas.microsoft.com/office/drawing/2014/main" id="{811E33A1-879A-3FAB-B21E-5D3375F9A76D}"/>
              </a:ext>
              <a:ext uri="{C183D7F6-B498-43B3-948B-1728B52AA6E4}">
                <adec:decorative xmlns:adec="http://schemas.microsoft.com/office/drawing/2017/decorative" val="1"/>
              </a:ext>
            </a:extLst>
          </p:cNvPr>
          <p:cNvGrpSpPr/>
          <p:nvPr/>
        </p:nvGrpSpPr>
        <p:grpSpPr>
          <a:xfrm>
            <a:off x="2246846" y="4351200"/>
            <a:ext cx="1125279" cy="673790"/>
            <a:chOff x="2246846" y="3678100"/>
            <a:chExt cx="1125279" cy="673790"/>
          </a:xfrm>
        </p:grpSpPr>
        <p:sp>
          <p:nvSpPr>
            <p:cNvPr id="18" name="Rectangle 5">
              <a:extLst>
                <a:ext uri="{FF2B5EF4-FFF2-40B4-BE49-F238E27FC236}">
                  <a16:creationId xmlns:a16="http://schemas.microsoft.com/office/drawing/2014/main" id="{7011F069-16F9-4E64-B516-BAC07130711A}"/>
                </a:ext>
              </a:extLst>
            </p:cNvPr>
            <p:cNvSpPr>
              <a:spLocks noChangeArrowheads="1"/>
            </p:cNvSpPr>
            <p:nvPr/>
          </p:nvSpPr>
          <p:spPr bwMode="auto">
            <a:xfrm>
              <a:off x="2470627" y="3678100"/>
              <a:ext cx="901498" cy="673790"/>
            </a:xfrm>
            <a:prstGeom prst="rect">
              <a:avLst/>
            </a:prstGeom>
            <a:noFill/>
            <a:ln w="9525">
              <a:noFill/>
              <a:miter lim="800000"/>
              <a:headEnd/>
              <a:tailEnd/>
            </a:ln>
          </p:spPr>
          <p:txBody>
            <a:bodyPr wrap="none" lIns="82058" tIns="41029" rIns="82058" bIns="41029">
              <a:spAutoFit/>
            </a:bodyPr>
            <a:lstStyle/>
            <a:p>
              <a:pPr defTabSz="820738">
                <a:lnSpc>
                  <a:spcPct val="80000"/>
                </a:lnSpc>
              </a:pPr>
              <a:r>
                <a:rPr lang="en-US" sz="2400" b="1" i="1">
                  <a:solidFill>
                    <a:srgbClr val="C00000"/>
                  </a:solidFill>
                  <a:latin typeface="Arial" charset="0"/>
                </a:rPr>
                <a:t>Click</a:t>
              </a:r>
            </a:p>
            <a:p>
              <a:pPr defTabSz="820738">
                <a:lnSpc>
                  <a:spcPct val="80000"/>
                </a:lnSpc>
              </a:pPr>
              <a:r>
                <a:rPr lang="en-US" sz="2400" b="1" i="1">
                  <a:solidFill>
                    <a:srgbClr val="C00000"/>
                  </a:solidFill>
                  <a:latin typeface="Arial" charset="0"/>
                  <a:ea typeface="ＭＳ Ｐゴシック" pitchFamily="28" charset="-128"/>
                </a:rPr>
                <a:t>Here</a:t>
              </a:r>
            </a:p>
          </p:txBody>
        </p:sp>
        <p:sp>
          <p:nvSpPr>
            <p:cNvPr id="19" name="Arrow: Chevron 18">
              <a:extLst>
                <a:ext uri="{FF2B5EF4-FFF2-40B4-BE49-F238E27FC236}">
                  <a16:creationId xmlns:a16="http://schemas.microsoft.com/office/drawing/2014/main" id="{8CB79D8D-FEBD-3416-C4DA-ADF7C358C1AD}"/>
                </a:ext>
              </a:extLst>
            </p:cNvPr>
            <p:cNvSpPr/>
            <p:nvPr/>
          </p:nvSpPr>
          <p:spPr bwMode="auto">
            <a:xfrm flipH="1">
              <a:off x="2246846" y="3833496"/>
              <a:ext cx="269272" cy="269272"/>
            </a:xfrm>
            <a:prstGeom prst="chevron">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grpSp>
      <p:sp>
        <p:nvSpPr>
          <p:cNvPr id="1271816" name="Rectangle 8"/>
          <p:cNvSpPr>
            <a:spLocks noChangeArrowheads="1"/>
          </p:cNvSpPr>
          <p:nvPr/>
        </p:nvSpPr>
        <p:spPr bwMode="auto">
          <a:xfrm>
            <a:off x="3813906" y="1170549"/>
            <a:ext cx="6598921" cy="2123658"/>
          </a:xfrm>
          <a:prstGeom prst="rect">
            <a:avLst/>
          </a:prstGeom>
          <a:noFill/>
          <a:ln w="9525">
            <a:noFill/>
            <a:miter lim="800000"/>
            <a:headEnd/>
            <a:tailEnd/>
          </a:ln>
          <a:effectLst/>
        </p:spPr>
        <p:txBody>
          <a:bodyPr wrap="square" lIns="457056" tIns="0" rIns="0" bIns="0" anchor="ctr">
            <a:spAutoFit/>
          </a:bodyPr>
          <a:lstStyle/>
          <a:p>
            <a:pPr marL="228600" indent="-228600">
              <a:lnSpc>
                <a:spcPct val="90000"/>
              </a:lnSpc>
              <a:spcBef>
                <a:spcPts val="1800"/>
              </a:spcBef>
              <a:buSzPct val="100000"/>
              <a:buFont typeface="Arial" panose="020B0604020202020204" pitchFamily="34" charset="0"/>
              <a:buChar char="•"/>
              <a:defRPr/>
            </a:pPr>
            <a:r>
              <a:rPr lang="en-US" sz="2400">
                <a:solidFill>
                  <a:srgbClr val="003F72"/>
                </a:solidFill>
                <a:latin typeface="Arial" panose="020B0604020202020204" pitchFamily="34" charset="0"/>
                <a:cs typeface="Arial" panose="020B0604020202020204" pitchFamily="34" charset="0"/>
              </a:rPr>
              <a:t>For this activity, you will hear a brief passage. </a:t>
            </a:r>
          </a:p>
          <a:p>
            <a:pPr marL="228600" indent="-228600">
              <a:lnSpc>
                <a:spcPct val="90000"/>
              </a:lnSpc>
              <a:spcBef>
                <a:spcPts val="1800"/>
              </a:spcBef>
              <a:buSzPct val="100000"/>
              <a:buFont typeface="Arial" panose="020B0604020202020204" pitchFamily="34" charset="0"/>
              <a:buChar char="•"/>
              <a:defRPr/>
            </a:pPr>
            <a:r>
              <a:rPr lang="en-US" sz="2400">
                <a:solidFill>
                  <a:srgbClr val="003F72"/>
                </a:solidFill>
                <a:latin typeface="Arial" panose="020B0604020202020204" pitchFamily="34" charset="0"/>
                <a:cs typeface="Arial" panose="020B0604020202020204" pitchFamily="34" charset="0"/>
              </a:rPr>
              <a:t>Rate your percentage of attention on that passage.</a:t>
            </a:r>
            <a:endParaRPr lang="en-US" sz="2400" strike="sngStrike">
              <a:solidFill>
                <a:srgbClr val="003F72"/>
              </a:solidFill>
              <a:latin typeface="Arial" panose="020B0604020202020204" pitchFamily="34" charset="0"/>
              <a:cs typeface="Arial" panose="020B0604020202020204" pitchFamily="34" charset="0"/>
            </a:endParaRPr>
          </a:p>
          <a:p>
            <a:pPr marL="228600" indent="-228600">
              <a:lnSpc>
                <a:spcPct val="90000"/>
              </a:lnSpc>
              <a:spcBef>
                <a:spcPts val="1800"/>
              </a:spcBef>
              <a:buSzPct val="100000"/>
              <a:buFont typeface="Arial" panose="020B0604020202020204" pitchFamily="34" charset="0"/>
              <a:buChar char="•"/>
              <a:defRPr/>
            </a:pPr>
            <a:r>
              <a:rPr lang="en-US" sz="2400">
                <a:solidFill>
                  <a:srgbClr val="003F72"/>
                </a:solidFill>
                <a:latin typeface="Arial" panose="020B0604020202020204" pitchFamily="34" charset="0"/>
                <a:cs typeface="Arial" panose="020B0604020202020204" pitchFamily="34" charset="0"/>
              </a:rPr>
              <a:t>Choose either 0, 25, 50, 75, or 100%</a:t>
            </a:r>
          </a:p>
        </p:txBody>
      </p:sp>
      <p:grpSp>
        <p:nvGrpSpPr>
          <p:cNvPr id="1271850" name="Group 1271849">
            <a:extLst>
              <a:ext uri="{FF2B5EF4-FFF2-40B4-BE49-F238E27FC236}">
                <a16:creationId xmlns:a16="http://schemas.microsoft.com/office/drawing/2014/main" id="{182395DF-DDF3-180F-71F6-ED0BAEFE29E5}"/>
              </a:ext>
              <a:ext uri="{C183D7F6-B498-43B3-948B-1728B52AA6E4}">
                <adec:decorative xmlns:adec="http://schemas.microsoft.com/office/drawing/2017/decorative" val="1"/>
              </a:ext>
            </a:extLst>
          </p:cNvPr>
          <p:cNvGrpSpPr/>
          <p:nvPr/>
        </p:nvGrpSpPr>
        <p:grpSpPr>
          <a:xfrm>
            <a:off x="4037427" y="3563794"/>
            <a:ext cx="6375400" cy="1943665"/>
            <a:chOff x="4037428" y="3418268"/>
            <a:chExt cx="6375400" cy="1943665"/>
          </a:xfrm>
        </p:grpSpPr>
        <p:sp>
          <p:nvSpPr>
            <p:cNvPr id="1271849" name="Rectangle 1271848">
              <a:extLst>
                <a:ext uri="{FF2B5EF4-FFF2-40B4-BE49-F238E27FC236}">
                  <a16:creationId xmlns:a16="http://schemas.microsoft.com/office/drawing/2014/main" id="{E2C73D37-FB04-AD90-5C96-43F212E42A5E}"/>
                </a:ext>
              </a:extLst>
            </p:cNvPr>
            <p:cNvSpPr/>
            <p:nvPr/>
          </p:nvSpPr>
          <p:spPr bwMode="auto">
            <a:xfrm>
              <a:off x="4037428" y="4215620"/>
              <a:ext cx="6375400" cy="1146313"/>
            </a:xfrm>
            <a:prstGeom prst="rect">
              <a:avLst/>
            </a:prstGeom>
            <a:gradFill flip="none" rotWithShape="1">
              <a:gsLst>
                <a:gs pos="92000">
                  <a:schemeClr val="tx1"/>
                </a:gs>
                <a:gs pos="100000">
                  <a:schemeClr val="tx1">
                    <a:alpha val="59000"/>
                  </a:scheme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grpSp>
          <p:nvGrpSpPr>
            <p:cNvPr id="1271848" name="Group 1271847">
              <a:extLst>
                <a:ext uri="{FF2B5EF4-FFF2-40B4-BE49-F238E27FC236}">
                  <a16:creationId xmlns:a16="http://schemas.microsoft.com/office/drawing/2014/main" id="{9AAC3464-0DEA-450B-7062-32D68A15D004}"/>
                </a:ext>
              </a:extLst>
            </p:cNvPr>
            <p:cNvGrpSpPr/>
            <p:nvPr/>
          </p:nvGrpSpPr>
          <p:grpSpPr>
            <a:xfrm>
              <a:off x="4234375" y="3418268"/>
              <a:ext cx="5908432" cy="1840482"/>
              <a:chOff x="4234375" y="3418268"/>
              <a:chExt cx="5908432" cy="1840482"/>
            </a:xfrm>
          </p:grpSpPr>
          <p:sp>
            <p:nvSpPr>
              <p:cNvPr id="28" name="Circle: Hollow 27">
                <a:extLst>
                  <a:ext uri="{FF2B5EF4-FFF2-40B4-BE49-F238E27FC236}">
                    <a16:creationId xmlns:a16="http://schemas.microsoft.com/office/drawing/2014/main" id="{220BAB9D-08A4-9F19-FD80-7F78633068DB}"/>
                  </a:ext>
                </a:extLst>
              </p:cNvPr>
              <p:cNvSpPr/>
              <p:nvPr/>
            </p:nvSpPr>
            <p:spPr bwMode="auto">
              <a:xfrm>
                <a:off x="4274227" y="3423056"/>
                <a:ext cx="922901" cy="922901"/>
              </a:xfrm>
              <a:prstGeom prst="donut">
                <a:avLst/>
              </a:prstGeom>
              <a:solidFill>
                <a:schemeClr val="tx1">
                  <a:lumMod val="95000"/>
                </a:schemeClr>
              </a:solidFill>
              <a:ln w="9525"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a:ln>
                    <a:noFill/>
                  </a:ln>
                  <a:solidFill>
                    <a:schemeClr val="tx1"/>
                  </a:solidFill>
                  <a:effectLst/>
                  <a:latin typeface="Garamond" pitchFamily="18" charset="0"/>
                </a:endParaRPr>
              </a:p>
            </p:txBody>
          </p:sp>
          <p:sp>
            <p:nvSpPr>
              <p:cNvPr id="1271830" name="Freeform: Shape 1271829">
                <a:extLst>
                  <a:ext uri="{FF2B5EF4-FFF2-40B4-BE49-F238E27FC236}">
                    <a16:creationId xmlns:a16="http://schemas.microsoft.com/office/drawing/2014/main" id="{6E624752-520C-B83A-62E4-F7C31B2DAB18}"/>
                  </a:ext>
                </a:extLst>
              </p:cNvPr>
              <p:cNvSpPr/>
              <p:nvPr/>
            </p:nvSpPr>
            <p:spPr bwMode="auto">
              <a:xfrm>
                <a:off x="5498147" y="3418492"/>
                <a:ext cx="922735" cy="922729"/>
              </a:xfrm>
              <a:custGeom>
                <a:avLst/>
                <a:gdLst>
                  <a:gd name="connsiteX0" fmla="*/ 459739 w 922735"/>
                  <a:gd name="connsiteY0" fmla="*/ 0 h 922729"/>
                  <a:gd name="connsiteX1" fmla="*/ 459739 w 922735"/>
                  <a:gd name="connsiteY1" fmla="*/ 230726 h 922729"/>
                  <a:gd name="connsiteX2" fmla="*/ 414951 w 922735"/>
                  <a:gd name="connsiteY2" fmla="*/ 235241 h 922729"/>
                  <a:gd name="connsiteX3" fmla="*/ 230725 w 922735"/>
                  <a:gd name="connsiteY3" fmla="*/ 461278 h 922729"/>
                  <a:gd name="connsiteX4" fmla="*/ 461450 w 922735"/>
                  <a:gd name="connsiteY4" fmla="*/ 692003 h 922729"/>
                  <a:gd name="connsiteX5" fmla="*/ 687487 w 922735"/>
                  <a:gd name="connsiteY5" fmla="*/ 507777 h 922729"/>
                  <a:gd name="connsiteX6" fmla="*/ 692008 w 922735"/>
                  <a:gd name="connsiteY6" fmla="*/ 462941 h 922729"/>
                  <a:gd name="connsiteX7" fmla="*/ 922735 w 922735"/>
                  <a:gd name="connsiteY7" fmla="*/ 462941 h 922729"/>
                  <a:gd name="connsiteX8" fmla="*/ 913527 w 922735"/>
                  <a:gd name="connsiteY8" fmla="*/ 554276 h 922729"/>
                  <a:gd name="connsiteX9" fmla="*/ 461451 w 922735"/>
                  <a:gd name="connsiteY9" fmla="*/ 922729 h 922729"/>
                  <a:gd name="connsiteX10" fmla="*/ 0 w 922735"/>
                  <a:gd name="connsiteY10" fmla="*/ 461278 h 922729"/>
                  <a:gd name="connsiteX11" fmla="*/ 368453 w 922735"/>
                  <a:gd name="connsiteY11" fmla="*/ 9202 h 922729"/>
                  <a:gd name="connsiteX12" fmla="*/ 459739 w 922735"/>
                  <a:gd name="connsiteY12" fmla="*/ 0 h 9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2735" h="922729">
                    <a:moveTo>
                      <a:pt x="459739" y="0"/>
                    </a:moveTo>
                    <a:lnTo>
                      <a:pt x="459739" y="230726"/>
                    </a:lnTo>
                    <a:lnTo>
                      <a:pt x="414951" y="235241"/>
                    </a:lnTo>
                    <a:cubicBezTo>
                      <a:pt x="309814" y="256755"/>
                      <a:pt x="230725" y="349780"/>
                      <a:pt x="230725" y="461278"/>
                    </a:cubicBezTo>
                    <a:cubicBezTo>
                      <a:pt x="230725" y="588704"/>
                      <a:pt x="334024" y="692003"/>
                      <a:pt x="461450" y="692003"/>
                    </a:cubicBezTo>
                    <a:cubicBezTo>
                      <a:pt x="572948" y="692003"/>
                      <a:pt x="665974" y="612915"/>
                      <a:pt x="687487" y="507777"/>
                    </a:cubicBezTo>
                    <a:lnTo>
                      <a:pt x="692008" y="462941"/>
                    </a:lnTo>
                    <a:lnTo>
                      <a:pt x="922735" y="462941"/>
                    </a:lnTo>
                    <a:lnTo>
                      <a:pt x="913527" y="554276"/>
                    </a:lnTo>
                    <a:cubicBezTo>
                      <a:pt x="870499" y="764552"/>
                      <a:pt x="684447" y="922729"/>
                      <a:pt x="461451" y="922729"/>
                    </a:cubicBezTo>
                    <a:cubicBezTo>
                      <a:pt x="206599" y="922729"/>
                      <a:pt x="0" y="716130"/>
                      <a:pt x="0" y="461278"/>
                    </a:cubicBezTo>
                    <a:cubicBezTo>
                      <a:pt x="0" y="238283"/>
                      <a:pt x="158178" y="52231"/>
                      <a:pt x="368453" y="9202"/>
                    </a:cubicBezTo>
                    <a:lnTo>
                      <a:pt x="459739" y="0"/>
                    </a:lnTo>
                    <a:close/>
                  </a:path>
                </a:pathLst>
              </a:custGeom>
              <a:solidFill>
                <a:schemeClr val="tx1">
                  <a:lumMod val="95000"/>
                </a:schemeClr>
              </a:solidFill>
              <a:ln w="9525"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a:ln>
                    <a:noFill/>
                  </a:ln>
                  <a:solidFill>
                    <a:schemeClr val="tx1"/>
                  </a:solidFill>
                  <a:effectLst/>
                  <a:latin typeface="Garamond" pitchFamily="18" charset="0"/>
                </a:endParaRPr>
              </a:p>
            </p:txBody>
          </p:sp>
          <p:sp>
            <p:nvSpPr>
              <p:cNvPr id="1271827" name="Freeform: Shape 1271826">
                <a:extLst>
                  <a:ext uri="{FF2B5EF4-FFF2-40B4-BE49-F238E27FC236}">
                    <a16:creationId xmlns:a16="http://schemas.microsoft.com/office/drawing/2014/main" id="{EDAD5E3D-E8D3-1F87-BB2E-7606DADC8441}"/>
                  </a:ext>
                </a:extLst>
              </p:cNvPr>
              <p:cNvSpPr/>
              <p:nvPr/>
            </p:nvSpPr>
            <p:spPr bwMode="auto">
              <a:xfrm>
                <a:off x="5957886" y="3418319"/>
                <a:ext cx="463163" cy="463114"/>
              </a:xfrm>
              <a:custGeom>
                <a:avLst/>
                <a:gdLst>
                  <a:gd name="connsiteX0" fmla="*/ 1712 w 463163"/>
                  <a:gd name="connsiteY0" fmla="*/ 0 h 463114"/>
                  <a:gd name="connsiteX1" fmla="*/ 463163 w 463163"/>
                  <a:gd name="connsiteY1" fmla="*/ 461451 h 463114"/>
                  <a:gd name="connsiteX2" fmla="*/ 462996 w 463163"/>
                  <a:gd name="connsiteY2" fmla="*/ 463114 h 463114"/>
                  <a:gd name="connsiteX3" fmla="*/ 232269 w 463163"/>
                  <a:gd name="connsiteY3" fmla="*/ 463114 h 463114"/>
                  <a:gd name="connsiteX4" fmla="*/ 232436 w 463163"/>
                  <a:gd name="connsiteY4" fmla="*/ 461451 h 463114"/>
                  <a:gd name="connsiteX5" fmla="*/ 1711 w 463163"/>
                  <a:gd name="connsiteY5" fmla="*/ 230726 h 463114"/>
                  <a:gd name="connsiteX6" fmla="*/ 0 w 463163"/>
                  <a:gd name="connsiteY6" fmla="*/ 230899 h 463114"/>
                  <a:gd name="connsiteX7" fmla="*/ 0 w 463163"/>
                  <a:gd name="connsiteY7" fmla="*/ 173 h 463114"/>
                  <a:gd name="connsiteX8" fmla="*/ 1712 w 463163"/>
                  <a:gd name="connsiteY8" fmla="*/ 0 h 463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163" h="463114">
                    <a:moveTo>
                      <a:pt x="1712" y="0"/>
                    </a:moveTo>
                    <a:cubicBezTo>
                      <a:pt x="256564" y="0"/>
                      <a:pt x="463163" y="206599"/>
                      <a:pt x="463163" y="461451"/>
                    </a:cubicBezTo>
                    <a:lnTo>
                      <a:pt x="462996" y="463114"/>
                    </a:lnTo>
                    <a:lnTo>
                      <a:pt x="232269" y="463114"/>
                    </a:lnTo>
                    <a:lnTo>
                      <a:pt x="232436" y="461451"/>
                    </a:lnTo>
                    <a:cubicBezTo>
                      <a:pt x="232436" y="334025"/>
                      <a:pt x="129137" y="230726"/>
                      <a:pt x="1711" y="230726"/>
                    </a:cubicBezTo>
                    <a:lnTo>
                      <a:pt x="0" y="230899"/>
                    </a:lnTo>
                    <a:lnTo>
                      <a:pt x="0" y="173"/>
                    </a:lnTo>
                    <a:lnTo>
                      <a:pt x="1712" y="0"/>
                    </a:lnTo>
                    <a:close/>
                  </a:path>
                </a:pathLst>
              </a:custGeom>
              <a:solidFill>
                <a:srgbClr val="003F72"/>
              </a:solidFill>
              <a:ln w="9525"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a:ln>
                    <a:noFill/>
                  </a:ln>
                  <a:solidFill>
                    <a:schemeClr val="tx1"/>
                  </a:solidFill>
                  <a:effectLst/>
                  <a:latin typeface="Garamond" pitchFamily="18" charset="0"/>
                </a:endParaRPr>
              </a:p>
            </p:txBody>
          </p:sp>
          <p:sp>
            <p:nvSpPr>
              <p:cNvPr id="1271835" name="Freeform: Shape 1271834">
                <a:extLst>
                  <a:ext uri="{FF2B5EF4-FFF2-40B4-BE49-F238E27FC236}">
                    <a16:creationId xmlns:a16="http://schemas.microsoft.com/office/drawing/2014/main" id="{724A54B8-C440-A90E-8122-4F2CD49409C9}"/>
                  </a:ext>
                </a:extLst>
              </p:cNvPr>
              <p:cNvSpPr/>
              <p:nvPr/>
            </p:nvSpPr>
            <p:spPr bwMode="auto">
              <a:xfrm>
                <a:off x="6731382" y="3418506"/>
                <a:ext cx="460000" cy="922610"/>
              </a:xfrm>
              <a:custGeom>
                <a:avLst/>
                <a:gdLst>
                  <a:gd name="connsiteX0" fmla="*/ 460000 w 460000"/>
                  <a:gd name="connsiteY0" fmla="*/ 0 h 922610"/>
                  <a:gd name="connsiteX1" fmla="*/ 460000 w 460000"/>
                  <a:gd name="connsiteY1" fmla="*/ 230726 h 922610"/>
                  <a:gd name="connsiteX2" fmla="*/ 414951 w 460000"/>
                  <a:gd name="connsiteY2" fmla="*/ 235268 h 922610"/>
                  <a:gd name="connsiteX3" fmla="*/ 230725 w 460000"/>
                  <a:gd name="connsiteY3" fmla="*/ 461305 h 922610"/>
                  <a:gd name="connsiteX4" fmla="*/ 414951 w 460000"/>
                  <a:gd name="connsiteY4" fmla="*/ 687342 h 922610"/>
                  <a:gd name="connsiteX5" fmla="*/ 460000 w 460000"/>
                  <a:gd name="connsiteY5" fmla="*/ 691884 h 922610"/>
                  <a:gd name="connsiteX6" fmla="*/ 460000 w 460000"/>
                  <a:gd name="connsiteY6" fmla="*/ 922610 h 922610"/>
                  <a:gd name="connsiteX7" fmla="*/ 368453 w 460000"/>
                  <a:gd name="connsiteY7" fmla="*/ 913381 h 922610"/>
                  <a:gd name="connsiteX8" fmla="*/ 0 w 460000"/>
                  <a:gd name="connsiteY8" fmla="*/ 461305 h 922610"/>
                  <a:gd name="connsiteX9" fmla="*/ 368453 w 460000"/>
                  <a:gd name="connsiteY9" fmla="*/ 9229 h 922610"/>
                  <a:gd name="connsiteX10" fmla="*/ 460000 w 460000"/>
                  <a:gd name="connsiteY10" fmla="*/ 0 h 92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00" h="922610">
                    <a:moveTo>
                      <a:pt x="460000" y="0"/>
                    </a:moveTo>
                    <a:lnTo>
                      <a:pt x="460000" y="230726"/>
                    </a:lnTo>
                    <a:lnTo>
                      <a:pt x="414951" y="235268"/>
                    </a:lnTo>
                    <a:cubicBezTo>
                      <a:pt x="309814" y="256782"/>
                      <a:pt x="230725" y="349807"/>
                      <a:pt x="230725" y="461305"/>
                    </a:cubicBezTo>
                    <a:cubicBezTo>
                      <a:pt x="230725" y="572803"/>
                      <a:pt x="309814" y="665828"/>
                      <a:pt x="414951" y="687342"/>
                    </a:cubicBezTo>
                    <a:lnTo>
                      <a:pt x="460000" y="691884"/>
                    </a:lnTo>
                    <a:lnTo>
                      <a:pt x="460000" y="922610"/>
                    </a:lnTo>
                    <a:lnTo>
                      <a:pt x="368453" y="913381"/>
                    </a:lnTo>
                    <a:cubicBezTo>
                      <a:pt x="158178" y="870353"/>
                      <a:pt x="0" y="684301"/>
                      <a:pt x="0" y="461305"/>
                    </a:cubicBezTo>
                    <a:cubicBezTo>
                      <a:pt x="0" y="238310"/>
                      <a:pt x="158178" y="52258"/>
                      <a:pt x="368453" y="9229"/>
                    </a:cubicBezTo>
                    <a:lnTo>
                      <a:pt x="460000" y="0"/>
                    </a:lnTo>
                    <a:close/>
                  </a:path>
                </a:pathLst>
              </a:custGeom>
              <a:solidFill>
                <a:schemeClr val="tx1">
                  <a:lumMod val="95000"/>
                </a:schemeClr>
              </a:solidFill>
              <a:ln w="9525"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a:ln>
                    <a:noFill/>
                  </a:ln>
                  <a:solidFill>
                    <a:schemeClr val="tx1"/>
                  </a:solidFill>
                  <a:effectLst/>
                  <a:latin typeface="Garamond" pitchFamily="18" charset="0"/>
                </a:endParaRPr>
              </a:p>
            </p:txBody>
          </p:sp>
          <p:sp>
            <p:nvSpPr>
              <p:cNvPr id="1271832" name="Freeform: Shape 1271831">
                <a:extLst>
                  <a:ext uri="{FF2B5EF4-FFF2-40B4-BE49-F238E27FC236}">
                    <a16:creationId xmlns:a16="http://schemas.microsoft.com/office/drawing/2014/main" id="{66A91C41-4013-EEC7-3E9A-39478F17BC00}"/>
                  </a:ext>
                </a:extLst>
              </p:cNvPr>
              <p:cNvSpPr/>
              <p:nvPr/>
            </p:nvSpPr>
            <p:spPr bwMode="auto">
              <a:xfrm>
                <a:off x="7191382" y="3418359"/>
                <a:ext cx="462902" cy="922902"/>
              </a:xfrm>
              <a:custGeom>
                <a:avLst/>
                <a:gdLst>
                  <a:gd name="connsiteX0" fmla="*/ 1451 w 462902"/>
                  <a:gd name="connsiteY0" fmla="*/ 0 h 922902"/>
                  <a:gd name="connsiteX1" fmla="*/ 462902 w 462902"/>
                  <a:gd name="connsiteY1" fmla="*/ 461451 h 922902"/>
                  <a:gd name="connsiteX2" fmla="*/ 1451 w 462902"/>
                  <a:gd name="connsiteY2" fmla="*/ 922902 h 922902"/>
                  <a:gd name="connsiteX3" fmla="*/ 0 w 462902"/>
                  <a:gd name="connsiteY3" fmla="*/ 922756 h 922902"/>
                  <a:gd name="connsiteX4" fmla="*/ 0 w 462902"/>
                  <a:gd name="connsiteY4" fmla="*/ 692030 h 922902"/>
                  <a:gd name="connsiteX5" fmla="*/ 1450 w 462902"/>
                  <a:gd name="connsiteY5" fmla="*/ 692176 h 922902"/>
                  <a:gd name="connsiteX6" fmla="*/ 232175 w 462902"/>
                  <a:gd name="connsiteY6" fmla="*/ 461451 h 922902"/>
                  <a:gd name="connsiteX7" fmla="*/ 1450 w 462902"/>
                  <a:gd name="connsiteY7" fmla="*/ 230726 h 922902"/>
                  <a:gd name="connsiteX8" fmla="*/ 0 w 462902"/>
                  <a:gd name="connsiteY8" fmla="*/ 230872 h 922902"/>
                  <a:gd name="connsiteX9" fmla="*/ 0 w 462902"/>
                  <a:gd name="connsiteY9" fmla="*/ 146 h 922902"/>
                  <a:gd name="connsiteX10" fmla="*/ 1451 w 462902"/>
                  <a:gd name="connsiteY10" fmla="*/ 0 h 92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2902" h="922902">
                    <a:moveTo>
                      <a:pt x="1451" y="0"/>
                    </a:moveTo>
                    <a:cubicBezTo>
                      <a:pt x="256303" y="0"/>
                      <a:pt x="462902" y="206599"/>
                      <a:pt x="462902" y="461451"/>
                    </a:cubicBezTo>
                    <a:cubicBezTo>
                      <a:pt x="462902" y="716303"/>
                      <a:pt x="256303" y="922902"/>
                      <a:pt x="1451" y="922902"/>
                    </a:cubicBezTo>
                    <a:lnTo>
                      <a:pt x="0" y="922756"/>
                    </a:lnTo>
                    <a:lnTo>
                      <a:pt x="0" y="692030"/>
                    </a:lnTo>
                    <a:lnTo>
                      <a:pt x="1450" y="692176"/>
                    </a:lnTo>
                    <a:cubicBezTo>
                      <a:pt x="128876" y="692176"/>
                      <a:pt x="232175" y="588877"/>
                      <a:pt x="232175" y="461451"/>
                    </a:cubicBezTo>
                    <a:cubicBezTo>
                      <a:pt x="232175" y="334025"/>
                      <a:pt x="128876" y="230726"/>
                      <a:pt x="1450" y="230726"/>
                    </a:cubicBezTo>
                    <a:lnTo>
                      <a:pt x="0" y="230872"/>
                    </a:lnTo>
                    <a:lnTo>
                      <a:pt x="0" y="146"/>
                    </a:lnTo>
                    <a:lnTo>
                      <a:pt x="1451" y="0"/>
                    </a:lnTo>
                    <a:close/>
                  </a:path>
                </a:pathLst>
              </a:custGeom>
              <a:solidFill>
                <a:srgbClr val="003F72"/>
              </a:solidFill>
              <a:ln w="9525"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a:ln>
                    <a:noFill/>
                  </a:ln>
                  <a:solidFill>
                    <a:schemeClr val="tx1"/>
                  </a:solidFill>
                  <a:effectLst/>
                  <a:latin typeface="Garamond" pitchFamily="18" charset="0"/>
                </a:endParaRPr>
              </a:p>
            </p:txBody>
          </p:sp>
          <p:sp>
            <p:nvSpPr>
              <p:cNvPr id="1271840" name="Freeform: Shape 1271839">
                <a:extLst>
                  <a:ext uri="{FF2B5EF4-FFF2-40B4-BE49-F238E27FC236}">
                    <a16:creationId xmlns:a16="http://schemas.microsoft.com/office/drawing/2014/main" id="{3653D41E-22DD-13BE-31EC-9A3EE29B6E4B}"/>
                  </a:ext>
                </a:extLst>
              </p:cNvPr>
              <p:cNvSpPr/>
              <p:nvPr/>
            </p:nvSpPr>
            <p:spPr bwMode="auto">
              <a:xfrm>
                <a:off x="7930910" y="3418517"/>
                <a:ext cx="462632" cy="462258"/>
              </a:xfrm>
              <a:custGeom>
                <a:avLst/>
                <a:gdLst>
                  <a:gd name="connsiteX0" fmla="*/ 461451 w 462632"/>
                  <a:gd name="connsiteY0" fmla="*/ 0 h 462258"/>
                  <a:gd name="connsiteX1" fmla="*/ 462632 w 462632"/>
                  <a:gd name="connsiteY1" fmla="*/ 119 h 462258"/>
                  <a:gd name="connsiteX2" fmla="*/ 462632 w 462632"/>
                  <a:gd name="connsiteY2" fmla="*/ 230845 h 462258"/>
                  <a:gd name="connsiteX3" fmla="*/ 461450 w 462632"/>
                  <a:gd name="connsiteY3" fmla="*/ 230726 h 462258"/>
                  <a:gd name="connsiteX4" fmla="*/ 230725 w 462632"/>
                  <a:gd name="connsiteY4" fmla="*/ 461451 h 462258"/>
                  <a:gd name="connsiteX5" fmla="*/ 230807 w 462632"/>
                  <a:gd name="connsiteY5" fmla="*/ 462258 h 462258"/>
                  <a:gd name="connsiteX6" fmla="*/ 82 w 462632"/>
                  <a:gd name="connsiteY6" fmla="*/ 462258 h 462258"/>
                  <a:gd name="connsiteX7" fmla="*/ 0 w 462632"/>
                  <a:gd name="connsiteY7" fmla="*/ 461451 h 462258"/>
                  <a:gd name="connsiteX8" fmla="*/ 461451 w 462632"/>
                  <a:gd name="connsiteY8" fmla="*/ 0 h 46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632" h="462258">
                    <a:moveTo>
                      <a:pt x="461451" y="0"/>
                    </a:moveTo>
                    <a:lnTo>
                      <a:pt x="462632" y="119"/>
                    </a:lnTo>
                    <a:lnTo>
                      <a:pt x="462632" y="230845"/>
                    </a:lnTo>
                    <a:lnTo>
                      <a:pt x="461450" y="230726"/>
                    </a:lnTo>
                    <a:cubicBezTo>
                      <a:pt x="334024" y="230726"/>
                      <a:pt x="230725" y="334025"/>
                      <a:pt x="230725" y="461451"/>
                    </a:cubicBezTo>
                    <a:lnTo>
                      <a:pt x="230807" y="462258"/>
                    </a:lnTo>
                    <a:lnTo>
                      <a:pt x="82" y="462258"/>
                    </a:lnTo>
                    <a:lnTo>
                      <a:pt x="0" y="461451"/>
                    </a:lnTo>
                    <a:cubicBezTo>
                      <a:pt x="0" y="206599"/>
                      <a:pt x="206599" y="0"/>
                      <a:pt x="461451" y="0"/>
                    </a:cubicBezTo>
                    <a:close/>
                  </a:path>
                </a:pathLst>
              </a:custGeom>
              <a:solidFill>
                <a:schemeClr val="tx1">
                  <a:lumMod val="95000"/>
                </a:schemeClr>
              </a:solidFill>
              <a:ln w="9525"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a:ln>
                    <a:noFill/>
                  </a:ln>
                  <a:solidFill>
                    <a:schemeClr val="tx1"/>
                  </a:solidFill>
                  <a:effectLst/>
                  <a:latin typeface="Garamond" pitchFamily="18" charset="0"/>
                </a:endParaRPr>
              </a:p>
            </p:txBody>
          </p:sp>
          <p:sp>
            <p:nvSpPr>
              <p:cNvPr id="1271837" name="Freeform: Shape 1271836">
                <a:extLst>
                  <a:ext uri="{FF2B5EF4-FFF2-40B4-BE49-F238E27FC236}">
                    <a16:creationId xmlns:a16="http://schemas.microsoft.com/office/drawing/2014/main" id="{486AE35B-E232-D78C-F10E-5C83A8D0F7A7}"/>
                  </a:ext>
                </a:extLst>
              </p:cNvPr>
              <p:cNvSpPr/>
              <p:nvPr/>
            </p:nvSpPr>
            <p:spPr bwMode="auto">
              <a:xfrm>
                <a:off x="7930992" y="3418636"/>
                <a:ext cx="922820" cy="922783"/>
              </a:xfrm>
              <a:custGeom>
                <a:avLst/>
                <a:gdLst>
                  <a:gd name="connsiteX0" fmla="*/ 462550 w 922820"/>
                  <a:gd name="connsiteY0" fmla="*/ 0 h 922783"/>
                  <a:gd name="connsiteX1" fmla="*/ 554367 w 922820"/>
                  <a:gd name="connsiteY1" fmla="*/ 9256 h 922783"/>
                  <a:gd name="connsiteX2" fmla="*/ 922820 w 922820"/>
                  <a:gd name="connsiteY2" fmla="*/ 461332 h 922783"/>
                  <a:gd name="connsiteX3" fmla="*/ 461369 w 922820"/>
                  <a:gd name="connsiteY3" fmla="*/ 922783 h 922783"/>
                  <a:gd name="connsiteX4" fmla="*/ 9293 w 922820"/>
                  <a:gd name="connsiteY4" fmla="*/ 554330 h 922783"/>
                  <a:gd name="connsiteX5" fmla="*/ 0 w 922820"/>
                  <a:gd name="connsiteY5" fmla="*/ 462139 h 922783"/>
                  <a:gd name="connsiteX6" fmla="*/ 230725 w 922820"/>
                  <a:gd name="connsiteY6" fmla="*/ 462139 h 922783"/>
                  <a:gd name="connsiteX7" fmla="*/ 235331 w 922820"/>
                  <a:gd name="connsiteY7" fmla="*/ 507831 h 922783"/>
                  <a:gd name="connsiteX8" fmla="*/ 461368 w 922820"/>
                  <a:gd name="connsiteY8" fmla="*/ 692057 h 922783"/>
                  <a:gd name="connsiteX9" fmla="*/ 692093 w 922820"/>
                  <a:gd name="connsiteY9" fmla="*/ 461332 h 922783"/>
                  <a:gd name="connsiteX10" fmla="*/ 507867 w 922820"/>
                  <a:gd name="connsiteY10" fmla="*/ 235295 h 922783"/>
                  <a:gd name="connsiteX11" fmla="*/ 462550 w 922820"/>
                  <a:gd name="connsiteY11" fmla="*/ 230726 h 922783"/>
                  <a:gd name="connsiteX12" fmla="*/ 462550 w 922820"/>
                  <a:gd name="connsiteY12" fmla="*/ 0 h 922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2820" h="922783">
                    <a:moveTo>
                      <a:pt x="462550" y="0"/>
                    </a:moveTo>
                    <a:lnTo>
                      <a:pt x="554367" y="9256"/>
                    </a:lnTo>
                    <a:cubicBezTo>
                      <a:pt x="764643" y="52285"/>
                      <a:pt x="922820" y="238337"/>
                      <a:pt x="922820" y="461332"/>
                    </a:cubicBezTo>
                    <a:cubicBezTo>
                      <a:pt x="922820" y="716184"/>
                      <a:pt x="716221" y="922783"/>
                      <a:pt x="461369" y="922783"/>
                    </a:cubicBezTo>
                    <a:cubicBezTo>
                      <a:pt x="238374" y="922783"/>
                      <a:pt x="52322" y="764606"/>
                      <a:pt x="9293" y="554330"/>
                    </a:cubicBezTo>
                    <a:lnTo>
                      <a:pt x="0" y="462139"/>
                    </a:lnTo>
                    <a:lnTo>
                      <a:pt x="230725" y="462139"/>
                    </a:lnTo>
                    <a:lnTo>
                      <a:pt x="235331" y="507831"/>
                    </a:lnTo>
                    <a:cubicBezTo>
                      <a:pt x="256845" y="612969"/>
                      <a:pt x="349870" y="692057"/>
                      <a:pt x="461368" y="692057"/>
                    </a:cubicBezTo>
                    <a:cubicBezTo>
                      <a:pt x="588794" y="692057"/>
                      <a:pt x="692093" y="588758"/>
                      <a:pt x="692093" y="461332"/>
                    </a:cubicBezTo>
                    <a:cubicBezTo>
                      <a:pt x="692093" y="349834"/>
                      <a:pt x="613005" y="256809"/>
                      <a:pt x="507867" y="235295"/>
                    </a:cubicBezTo>
                    <a:lnTo>
                      <a:pt x="462550" y="230726"/>
                    </a:lnTo>
                    <a:lnTo>
                      <a:pt x="462550" y="0"/>
                    </a:lnTo>
                    <a:close/>
                  </a:path>
                </a:pathLst>
              </a:custGeom>
              <a:solidFill>
                <a:srgbClr val="003F72"/>
              </a:solidFill>
              <a:ln w="9525"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a:ln>
                    <a:noFill/>
                  </a:ln>
                  <a:solidFill>
                    <a:schemeClr val="tx1"/>
                  </a:solidFill>
                  <a:effectLst/>
                  <a:latin typeface="Garamond" pitchFamily="18" charset="0"/>
                </a:endParaRPr>
              </a:p>
            </p:txBody>
          </p:sp>
          <p:sp>
            <p:nvSpPr>
              <p:cNvPr id="1271809" name="Circle: Hollow 1271808">
                <a:extLst>
                  <a:ext uri="{FF2B5EF4-FFF2-40B4-BE49-F238E27FC236}">
                    <a16:creationId xmlns:a16="http://schemas.microsoft.com/office/drawing/2014/main" id="{099DAF20-2613-C038-5BB2-85211F8DF80F}"/>
                  </a:ext>
                </a:extLst>
              </p:cNvPr>
              <p:cNvSpPr/>
              <p:nvPr/>
            </p:nvSpPr>
            <p:spPr bwMode="auto">
              <a:xfrm>
                <a:off x="9159947" y="3418674"/>
                <a:ext cx="922901" cy="922901"/>
              </a:xfrm>
              <a:prstGeom prst="donut">
                <a:avLst/>
              </a:prstGeom>
              <a:solidFill>
                <a:srgbClr val="003F72"/>
              </a:solidFill>
              <a:ln w="9525"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a:ln>
                    <a:noFill/>
                  </a:ln>
                  <a:solidFill>
                    <a:schemeClr val="tx1"/>
                  </a:solidFill>
                  <a:effectLst/>
                  <a:latin typeface="Garamond" pitchFamily="18" charset="0"/>
                </a:endParaRPr>
              </a:p>
            </p:txBody>
          </p:sp>
          <p:sp>
            <p:nvSpPr>
              <p:cNvPr id="1271817" name="Circle: Hollow 1271816">
                <a:extLst>
                  <a:ext uri="{FF2B5EF4-FFF2-40B4-BE49-F238E27FC236}">
                    <a16:creationId xmlns:a16="http://schemas.microsoft.com/office/drawing/2014/main" id="{9DD334C9-B13A-A3AF-379C-E986481C5099}"/>
                  </a:ext>
                </a:extLst>
              </p:cNvPr>
              <p:cNvSpPr/>
              <p:nvPr/>
            </p:nvSpPr>
            <p:spPr bwMode="auto">
              <a:xfrm>
                <a:off x="5498202" y="3418285"/>
                <a:ext cx="922901" cy="922901"/>
              </a:xfrm>
              <a:prstGeom prst="donut">
                <a:avLst/>
              </a:prstGeom>
              <a:noFill/>
              <a:ln w="9525"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a:ln>
                    <a:noFill/>
                  </a:ln>
                  <a:solidFill>
                    <a:schemeClr val="tx1"/>
                  </a:solidFill>
                  <a:effectLst/>
                  <a:latin typeface="Garamond" pitchFamily="18" charset="0"/>
                </a:endParaRPr>
              </a:p>
            </p:txBody>
          </p:sp>
          <p:sp>
            <p:nvSpPr>
              <p:cNvPr id="1271820" name="Circle: Hollow 1271819">
                <a:extLst>
                  <a:ext uri="{FF2B5EF4-FFF2-40B4-BE49-F238E27FC236}">
                    <a16:creationId xmlns:a16="http://schemas.microsoft.com/office/drawing/2014/main" id="{896CA731-BE90-3313-F71A-1782B81D7FB6}"/>
                  </a:ext>
                </a:extLst>
              </p:cNvPr>
              <p:cNvSpPr/>
              <p:nvPr/>
            </p:nvSpPr>
            <p:spPr bwMode="auto">
              <a:xfrm>
                <a:off x="6731708" y="3418281"/>
                <a:ext cx="922901" cy="922901"/>
              </a:xfrm>
              <a:prstGeom prst="donut">
                <a:avLst/>
              </a:prstGeom>
              <a:noFill/>
              <a:ln w="9525"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a:ln>
                    <a:noFill/>
                  </a:ln>
                  <a:solidFill>
                    <a:schemeClr val="tx1"/>
                  </a:solidFill>
                  <a:effectLst/>
                  <a:latin typeface="Garamond" pitchFamily="18" charset="0"/>
                </a:endParaRPr>
              </a:p>
            </p:txBody>
          </p:sp>
          <p:sp>
            <p:nvSpPr>
              <p:cNvPr id="1271822" name="Circle: Hollow 1271821">
                <a:extLst>
                  <a:ext uri="{FF2B5EF4-FFF2-40B4-BE49-F238E27FC236}">
                    <a16:creationId xmlns:a16="http://schemas.microsoft.com/office/drawing/2014/main" id="{EC70BD62-7C03-61F8-CCCB-23C137E014AB}"/>
                  </a:ext>
                </a:extLst>
              </p:cNvPr>
              <p:cNvSpPr/>
              <p:nvPr/>
            </p:nvSpPr>
            <p:spPr bwMode="auto">
              <a:xfrm>
                <a:off x="7931875" y="3418268"/>
                <a:ext cx="922901" cy="922901"/>
              </a:xfrm>
              <a:prstGeom prst="donut">
                <a:avLst/>
              </a:prstGeom>
              <a:noFill/>
              <a:ln w="9525" cap="flat" cmpd="sng" algn="ctr">
                <a:solidFill>
                  <a:srgbClr val="003F7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a:ln>
                    <a:noFill/>
                  </a:ln>
                  <a:solidFill>
                    <a:schemeClr val="tx1"/>
                  </a:solidFill>
                  <a:effectLst/>
                  <a:latin typeface="Garamond" pitchFamily="18" charset="0"/>
                </a:endParaRPr>
              </a:p>
            </p:txBody>
          </p:sp>
          <p:sp>
            <p:nvSpPr>
              <p:cNvPr id="1271842" name="TextBox 1271841">
                <a:extLst>
                  <a:ext uri="{FF2B5EF4-FFF2-40B4-BE49-F238E27FC236}">
                    <a16:creationId xmlns:a16="http://schemas.microsoft.com/office/drawing/2014/main" id="{5C80603B-DD96-78D5-405F-0A7774945B7B}"/>
                  </a:ext>
                </a:extLst>
              </p:cNvPr>
              <p:cNvSpPr txBox="1"/>
              <p:nvPr/>
            </p:nvSpPr>
            <p:spPr>
              <a:xfrm>
                <a:off x="9106718" y="4347461"/>
                <a:ext cx="1004064" cy="461665"/>
              </a:xfrm>
              <a:prstGeom prst="rect">
                <a:avLst/>
              </a:prstGeom>
              <a:noFill/>
            </p:spPr>
            <p:txBody>
              <a:bodyPr wrap="square">
                <a:spAutoFit/>
              </a:bodyPr>
              <a:lstStyle/>
              <a:p>
                <a:pPr algn="ctr"/>
                <a:r>
                  <a:rPr lang="en-US" sz="2400" b="1">
                    <a:solidFill>
                      <a:srgbClr val="003F72"/>
                    </a:solidFill>
                    <a:latin typeface="Myriad Pro Black" panose="020B0903030403020204" pitchFamily="34" charset="0"/>
                  </a:rPr>
                  <a:t>100%</a:t>
                </a:r>
                <a:endParaRPr lang="en-US" sz="2400"/>
              </a:p>
            </p:txBody>
          </p:sp>
          <p:sp>
            <p:nvSpPr>
              <p:cNvPr id="1271843" name="TextBox 1271842">
                <a:extLst>
                  <a:ext uri="{FF2B5EF4-FFF2-40B4-BE49-F238E27FC236}">
                    <a16:creationId xmlns:a16="http://schemas.microsoft.com/office/drawing/2014/main" id="{C4925911-F35B-65D5-1BE3-8226AA4102B4}"/>
                  </a:ext>
                </a:extLst>
              </p:cNvPr>
              <p:cNvSpPr txBox="1"/>
              <p:nvPr/>
            </p:nvSpPr>
            <p:spPr>
              <a:xfrm>
                <a:off x="7935136" y="4347457"/>
                <a:ext cx="918676" cy="461665"/>
              </a:xfrm>
              <a:prstGeom prst="rect">
                <a:avLst/>
              </a:prstGeom>
              <a:noFill/>
            </p:spPr>
            <p:txBody>
              <a:bodyPr wrap="square">
                <a:spAutoFit/>
              </a:bodyPr>
              <a:lstStyle/>
              <a:p>
                <a:pPr algn="ctr"/>
                <a:r>
                  <a:rPr lang="en-US" sz="2400" b="1">
                    <a:solidFill>
                      <a:srgbClr val="003F72"/>
                    </a:solidFill>
                    <a:latin typeface="Myriad Pro Black" panose="020B0903030403020204" pitchFamily="34" charset="0"/>
                  </a:rPr>
                  <a:t>75%</a:t>
                </a:r>
                <a:endParaRPr lang="en-US" sz="2400"/>
              </a:p>
            </p:txBody>
          </p:sp>
          <p:sp>
            <p:nvSpPr>
              <p:cNvPr id="1271844" name="TextBox 1271843">
                <a:extLst>
                  <a:ext uri="{FF2B5EF4-FFF2-40B4-BE49-F238E27FC236}">
                    <a16:creationId xmlns:a16="http://schemas.microsoft.com/office/drawing/2014/main" id="{962DDBD6-BD87-8638-7BF2-682C31B9221E}"/>
                  </a:ext>
                </a:extLst>
              </p:cNvPr>
              <p:cNvSpPr txBox="1"/>
              <p:nvPr/>
            </p:nvSpPr>
            <p:spPr>
              <a:xfrm>
                <a:off x="6730211" y="4347457"/>
                <a:ext cx="918676" cy="461665"/>
              </a:xfrm>
              <a:prstGeom prst="rect">
                <a:avLst/>
              </a:prstGeom>
              <a:noFill/>
            </p:spPr>
            <p:txBody>
              <a:bodyPr wrap="square">
                <a:spAutoFit/>
              </a:bodyPr>
              <a:lstStyle/>
              <a:p>
                <a:pPr algn="ctr"/>
                <a:r>
                  <a:rPr lang="en-US" sz="2400" b="1">
                    <a:solidFill>
                      <a:srgbClr val="003F72"/>
                    </a:solidFill>
                    <a:latin typeface="Myriad Pro Black" panose="020B0903030403020204" pitchFamily="34" charset="0"/>
                  </a:rPr>
                  <a:t>50%</a:t>
                </a:r>
                <a:endParaRPr lang="en-US" sz="2400"/>
              </a:p>
            </p:txBody>
          </p:sp>
          <p:sp>
            <p:nvSpPr>
              <p:cNvPr id="1271845" name="TextBox 1271844">
                <a:extLst>
                  <a:ext uri="{FF2B5EF4-FFF2-40B4-BE49-F238E27FC236}">
                    <a16:creationId xmlns:a16="http://schemas.microsoft.com/office/drawing/2014/main" id="{5599CB3C-A7F5-95A5-9B99-01F5458B40BC}"/>
                  </a:ext>
                </a:extLst>
              </p:cNvPr>
              <p:cNvSpPr txBox="1"/>
              <p:nvPr/>
            </p:nvSpPr>
            <p:spPr>
              <a:xfrm>
                <a:off x="5501475" y="4347463"/>
                <a:ext cx="918676" cy="461665"/>
              </a:xfrm>
              <a:prstGeom prst="rect">
                <a:avLst/>
              </a:prstGeom>
              <a:noFill/>
            </p:spPr>
            <p:txBody>
              <a:bodyPr wrap="square">
                <a:spAutoFit/>
              </a:bodyPr>
              <a:lstStyle/>
              <a:p>
                <a:pPr algn="ctr"/>
                <a:r>
                  <a:rPr lang="en-US" sz="2400" b="1">
                    <a:solidFill>
                      <a:srgbClr val="003F72"/>
                    </a:solidFill>
                    <a:latin typeface="Myriad Pro Black" panose="020B0903030403020204" pitchFamily="34" charset="0"/>
                  </a:rPr>
                  <a:t>25%</a:t>
                </a:r>
                <a:endParaRPr lang="en-US" sz="2400"/>
              </a:p>
            </p:txBody>
          </p:sp>
          <p:sp>
            <p:nvSpPr>
              <p:cNvPr id="1271846" name="TextBox 1271845">
                <a:extLst>
                  <a:ext uri="{FF2B5EF4-FFF2-40B4-BE49-F238E27FC236}">
                    <a16:creationId xmlns:a16="http://schemas.microsoft.com/office/drawing/2014/main" id="{6574F611-BA0C-510B-B03C-DCF46FDFB579}"/>
                  </a:ext>
                </a:extLst>
              </p:cNvPr>
              <p:cNvSpPr txBox="1"/>
              <p:nvPr/>
            </p:nvSpPr>
            <p:spPr>
              <a:xfrm>
                <a:off x="4277500" y="4347459"/>
                <a:ext cx="918676" cy="461665"/>
              </a:xfrm>
              <a:prstGeom prst="rect">
                <a:avLst/>
              </a:prstGeom>
              <a:noFill/>
            </p:spPr>
            <p:txBody>
              <a:bodyPr wrap="square">
                <a:spAutoFit/>
              </a:bodyPr>
              <a:lstStyle/>
              <a:p>
                <a:pPr algn="ctr"/>
                <a:r>
                  <a:rPr lang="en-US" sz="2400" b="1">
                    <a:solidFill>
                      <a:srgbClr val="003F72"/>
                    </a:solidFill>
                    <a:latin typeface="Myriad Pro Black" panose="020B0903030403020204" pitchFamily="34" charset="0"/>
                  </a:rPr>
                  <a:t>0%</a:t>
                </a:r>
                <a:endParaRPr lang="en-US" sz="2400"/>
              </a:p>
            </p:txBody>
          </p:sp>
          <p:sp>
            <p:nvSpPr>
              <p:cNvPr id="1271847" name="TextBox 1271846">
                <a:extLst>
                  <a:ext uri="{FF2B5EF4-FFF2-40B4-BE49-F238E27FC236}">
                    <a16:creationId xmlns:a16="http://schemas.microsoft.com/office/drawing/2014/main" id="{CF9EAA02-A2D3-AEF0-5ECD-EA3923A4285B}"/>
                  </a:ext>
                </a:extLst>
              </p:cNvPr>
              <p:cNvSpPr txBox="1"/>
              <p:nvPr/>
            </p:nvSpPr>
            <p:spPr>
              <a:xfrm>
                <a:off x="4234375" y="4797085"/>
                <a:ext cx="5908432" cy="461665"/>
              </a:xfrm>
              <a:prstGeom prst="rect">
                <a:avLst/>
              </a:prstGeom>
              <a:noFill/>
            </p:spPr>
            <p:txBody>
              <a:bodyPr wrap="square" rtlCol="0">
                <a:spAutoFit/>
              </a:bodyPr>
              <a:lstStyle/>
              <a:p>
                <a:r>
                  <a:rPr lang="en-US" sz="2400" b="1">
                    <a:solidFill>
                      <a:srgbClr val="C00000"/>
                    </a:solidFill>
                    <a:latin typeface="Arial" panose="020B0604020202020204" pitchFamily="34" charset="0"/>
                    <a:cs typeface="Arial" panose="020B0604020202020204" pitchFamily="34" charset="0"/>
                  </a:rPr>
                  <a:t>Attention focused on Interesting Sound</a:t>
                </a:r>
              </a:p>
            </p:txBody>
          </p:sp>
        </p:grpSp>
      </p:grpSp>
    </p:spTree>
    <p:extLst>
      <p:ext uri="{BB962C8B-B14F-4D97-AF65-F5344CB8AC3E}">
        <p14:creationId xmlns:p14="http://schemas.microsoft.com/office/powerpoint/2010/main" val="4184215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49" presetClass="entr" presetSubtype="0" decel="10000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2000" fill="hold"/>
                                        <p:tgtEl>
                                          <p:spTgt spid="10"/>
                                        </p:tgtEl>
                                        <p:attrNameLst>
                                          <p:attrName>ppt_w</p:attrName>
                                        </p:attrNameLst>
                                      </p:cBhvr>
                                      <p:tavLst>
                                        <p:tav tm="0">
                                          <p:val>
                                            <p:fltVal val="0"/>
                                          </p:val>
                                        </p:tav>
                                        <p:tav tm="100000">
                                          <p:val>
                                            <p:strVal val="#ppt_w"/>
                                          </p:val>
                                        </p:tav>
                                      </p:tavLst>
                                    </p:anim>
                                    <p:anim calcmode="lin" valueType="num">
                                      <p:cBhvr>
                                        <p:cTn id="11" dur="2000" fill="hold"/>
                                        <p:tgtEl>
                                          <p:spTgt spid="10"/>
                                        </p:tgtEl>
                                        <p:attrNameLst>
                                          <p:attrName>ppt_h</p:attrName>
                                        </p:attrNameLst>
                                      </p:cBhvr>
                                      <p:tavLst>
                                        <p:tav tm="0">
                                          <p:val>
                                            <p:fltVal val="0"/>
                                          </p:val>
                                        </p:tav>
                                        <p:tav tm="100000">
                                          <p:val>
                                            <p:strVal val="#ppt_h"/>
                                          </p:val>
                                        </p:tav>
                                      </p:tavLst>
                                    </p:anim>
                                    <p:anim calcmode="lin" valueType="num">
                                      <p:cBhvr>
                                        <p:cTn id="12" dur="2000" fill="hold"/>
                                        <p:tgtEl>
                                          <p:spTgt spid="10"/>
                                        </p:tgtEl>
                                        <p:attrNameLst>
                                          <p:attrName>style.rotation</p:attrName>
                                        </p:attrNameLst>
                                      </p:cBhvr>
                                      <p:tavLst>
                                        <p:tav tm="0">
                                          <p:val>
                                            <p:fltVal val="360"/>
                                          </p:val>
                                        </p:tav>
                                        <p:tav tm="100000">
                                          <p:val>
                                            <p:fltVal val="0"/>
                                          </p:val>
                                        </p:tav>
                                      </p:tavLst>
                                    </p:anim>
                                    <p:animEffect transition="in" filter="fade">
                                      <p:cBhvr>
                                        <p:cTn id="13" dur="2000"/>
                                        <p:tgtEl>
                                          <p:spTgt spid="10"/>
                                        </p:tgtEl>
                                      </p:cBhvr>
                                    </p:animEffect>
                                  </p:childTnLst>
                                </p:cTn>
                              </p:par>
                              <p:par>
                                <p:cTn id="14" presetID="53" presetClass="entr" presetSubtype="16"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p:cTn id="16" dur="1750" fill="hold"/>
                                        <p:tgtEl>
                                          <p:spTgt spid="17"/>
                                        </p:tgtEl>
                                        <p:attrNameLst>
                                          <p:attrName>ppt_w</p:attrName>
                                        </p:attrNameLst>
                                      </p:cBhvr>
                                      <p:tavLst>
                                        <p:tav tm="0">
                                          <p:val>
                                            <p:fltVal val="0"/>
                                          </p:val>
                                        </p:tav>
                                        <p:tav tm="100000">
                                          <p:val>
                                            <p:strVal val="#ppt_w"/>
                                          </p:val>
                                        </p:tav>
                                      </p:tavLst>
                                    </p:anim>
                                    <p:anim calcmode="lin" valueType="num">
                                      <p:cBhvr>
                                        <p:cTn id="17" dur="1750" fill="hold"/>
                                        <p:tgtEl>
                                          <p:spTgt spid="17"/>
                                        </p:tgtEl>
                                        <p:attrNameLst>
                                          <p:attrName>ppt_h</p:attrName>
                                        </p:attrNameLst>
                                      </p:cBhvr>
                                      <p:tavLst>
                                        <p:tav tm="0">
                                          <p:val>
                                            <p:fltVal val="0"/>
                                          </p:val>
                                        </p:tav>
                                        <p:tav tm="100000">
                                          <p:val>
                                            <p:strVal val="#ppt_h"/>
                                          </p:val>
                                        </p:tav>
                                      </p:tavLst>
                                    </p:anim>
                                    <p:animEffect transition="in" filter="fade">
                                      <p:cBhvr>
                                        <p:cTn id="18" dur="1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FA09CD-17AF-738D-412E-07B08EC7624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B5C3931-9509-6A19-2764-F94E413EB8DE}"/>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Interesting Sound: Things to Think About</a:t>
            </a:r>
          </a:p>
        </p:txBody>
      </p:sp>
      <p:grpSp>
        <p:nvGrpSpPr>
          <p:cNvPr id="10" name="Group 9">
            <a:extLst>
              <a:ext uri="{FF2B5EF4-FFF2-40B4-BE49-F238E27FC236}">
                <a16:creationId xmlns:a16="http://schemas.microsoft.com/office/drawing/2014/main" id="{86E15B01-0C1A-2DCC-110B-73E70BADECBC}"/>
              </a:ext>
              <a:ext uri="{C183D7F6-B498-43B3-948B-1728B52AA6E4}">
                <adec:decorative xmlns:adec="http://schemas.microsoft.com/office/drawing/2017/decorative" val="1"/>
              </a:ext>
            </a:extLst>
          </p:cNvPr>
          <p:cNvGrpSpPr/>
          <p:nvPr/>
        </p:nvGrpSpPr>
        <p:grpSpPr>
          <a:xfrm>
            <a:off x="438912" y="987552"/>
            <a:ext cx="2200274" cy="2200274"/>
            <a:chOff x="4995863" y="2328863"/>
            <a:chExt cx="2200274" cy="2200274"/>
          </a:xfrm>
        </p:grpSpPr>
        <p:sp>
          <p:nvSpPr>
            <p:cNvPr id="5" name="Circle: Hollow 4">
              <a:extLst>
                <a:ext uri="{FF2B5EF4-FFF2-40B4-BE49-F238E27FC236}">
                  <a16:creationId xmlns:a16="http://schemas.microsoft.com/office/drawing/2014/main" id="{9C20D36E-2C67-F521-2780-0F60E4AE710B}"/>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8" name="Picture 7">
              <a:extLst>
                <a:ext uri="{FF2B5EF4-FFF2-40B4-BE49-F238E27FC236}">
                  <a16:creationId xmlns:a16="http://schemas.microsoft.com/office/drawing/2014/main" id="{9CEF25A7-25DE-8598-0722-14D10470AAA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sp>
        <p:nvSpPr>
          <p:cNvPr id="1277955" name="Rectangle 3"/>
          <p:cNvSpPr>
            <a:spLocks noGrp="1" noChangeArrowheads="1"/>
          </p:cNvSpPr>
          <p:nvPr>
            <p:ph idx="1"/>
          </p:nvPr>
        </p:nvSpPr>
        <p:spPr>
          <a:xfrm>
            <a:off x="3078098" y="1312663"/>
            <a:ext cx="8774268" cy="3970537"/>
          </a:xfrm>
        </p:spPr>
        <p:txBody>
          <a:bodyPr>
            <a:noAutofit/>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ea typeface="+mn-ea"/>
                <a:cs typeface="Arial" panose="020B0604020202020204" pitchFamily="34" charset="0"/>
              </a:rPr>
              <a:t>The passage you just heard is more interesting</a:t>
            </a:r>
            <a:br>
              <a:rPr lang="en-US" kern="1200">
                <a:latin typeface="Arial" panose="020B0604020202020204" pitchFamily="34" charset="0"/>
                <a:ea typeface="+mn-ea"/>
                <a:cs typeface="Arial" panose="020B0604020202020204" pitchFamily="34" charset="0"/>
              </a:rPr>
            </a:br>
            <a:r>
              <a:rPr lang="en-US" kern="1200">
                <a:latin typeface="Arial" panose="020B0604020202020204" pitchFamily="34" charset="0"/>
                <a:ea typeface="+mn-ea"/>
                <a:cs typeface="Arial" panose="020B0604020202020204" pitchFamily="34" charset="0"/>
              </a:rPr>
              <a:t>to some people and less interesting to others</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Your job is to find sounds that are interesting to you</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It might take time and patience to find the sounds</a:t>
            </a:r>
            <a:br>
              <a:rPr lang="en-US" kern="1200">
                <a:latin typeface="Arial" panose="020B0604020202020204" pitchFamily="34" charset="0"/>
                <a:cs typeface="Arial" panose="020B0604020202020204" pitchFamily="34" charset="0"/>
              </a:rPr>
            </a:br>
            <a:r>
              <a:rPr lang="en-US" kern="1200">
                <a:latin typeface="Arial" panose="020B0604020202020204" pitchFamily="34" charset="0"/>
                <a:cs typeface="Arial" panose="020B0604020202020204" pitchFamily="34" charset="0"/>
              </a:rPr>
              <a:t>that are most interesting and helpful for you</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Sound you find irritating or annoying probably</a:t>
            </a:r>
            <a:br>
              <a:rPr lang="en-US" kern="1200">
                <a:latin typeface="Arial" panose="020B0604020202020204" pitchFamily="34" charset="0"/>
                <a:cs typeface="Arial" panose="020B0604020202020204" pitchFamily="34" charset="0"/>
              </a:rPr>
            </a:br>
            <a:r>
              <a:rPr lang="en-US" kern="1200">
                <a:latin typeface="Arial" panose="020B0604020202020204" pitchFamily="34" charset="0"/>
                <a:cs typeface="Arial" panose="020B0604020202020204" pitchFamily="34" charset="0"/>
              </a:rPr>
              <a:t>won’t be helpful</a:t>
            </a:r>
          </a:p>
          <a:p>
            <a:pPr marL="228600" indent="-228600" eaLnBrk="0" hangingPunct="0">
              <a:lnSpc>
                <a:spcPct val="90000"/>
              </a:lnSpc>
              <a:spcBef>
                <a:spcPts val="1800"/>
              </a:spcBef>
              <a:buSzPct val="100000"/>
              <a:buFont typeface="Arial" panose="020B0604020202020204" pitchFamily="34" charset="0"/>
              <a:buChar char="•"/>
              <a:defRPr/>
            </a:pPr>
            <a:endParaRPr lang="en-US" kern="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5780586"/>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65E58E-7BB5-F009-E355-8E9832933AE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C9D90AFB-03AF-0812-E563-A5CB6CF57CFF}"/>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Sound That is Interesting </a:t>
            </a:r>
            <a:r>
              <a:rPr kumimoji="0" lang="en-US" sz="3400" b="1" i="0" u="none" strike="noStrike" kern="1200" cap="none" spc="0" normalizeH="0" baseline="0" noProof="0">
                <a:ln>
                  <a:noFill/>
                </a:ln>
                <a:solidFill>
                  <a:srgbClr val="C00000"/>
                </a:solidFill>
                <a:effectLst/>
                <a:uLnTx/>
                <a:uFillTx/>
                <a:latin typeface="Arial Black" panose="020B0A04020102020204" pitchFamily="34" charset="0"/>
                <a:ea typeface="+mj-ea"/>
                <a:cs typeface="+mj-cs"/>
              </a:rPr>
              <a:t>and</a:t>
            </a: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 Meaningful</a:t>
            </a:r>
          </a:p>
        </p:txBody>
      </p:sp>
      <p:grpSp>
        <p:nvGrpSpPr>
          <p:cNvPr id="11" name="Group 10">
            <a:extLst>
              <a:ext uri="{FF2B5EF4-FFF2-40B4-BE49-F238E27FC236}">
                <a16:creationId xmlns:a16="http://schemas.microsoft.com/office/drawing/2014/main" id="{F8A3E01C-436F-89F4-8FCD-4778E598F25C}"/>
              </a:ext>
              <a:ext uri="{C183D7F6-B498-43B3-948B-1728B52AA6E4}">
                <adec:decorative xmlns:adec="http://schemas.microsoft.com/office/drawing/2017/decorative" val="1"/>
              </a:ext>
            </a:extLst>
          </p:cNvPr>
          <p:cNvGrpSpPr/>
          <p:nvPr/>
        </p:nvGrpSpPr>
        <p:grpSpPr>
          <a:xfrm>
            <a:off x="438912" y="987552"/>
            <a:ext cx="2200274" cy="2200274"/>
            <a:chOff x="4995863" y="2328863"/>
            <a:chExt cx="2200274" cy="2200274"/>
          </a:xfrm>
        </p:grpSpPr>
        <p:sp>
          <p:nvSpPr>
            <p:cNvPr id="7" name="Circle: Hollow 6">
              <a:extLst>
                <a:ext uri="{FF2B5EF4-FFF2-40B4-BE49-F238E27FC236}">
                  <a16:creationId xmlns:a16="http://schemas.microsoft.com/office/drawing/2014/main" id="{A9DE8F73-1138-23BB-1A0A-82C155513044}"/>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10" name="Picture 9">
              <a:extLst>
                <a:ext uri="{FF2B5EF4-FFF2-40B4-BE49-F238E27FC236}">
                  <a16:creationId xmlns:a16="http://schemas.microsoft.com/office/drawing/2014/main" id="{41003503-FA47-6416-8765-E338F0920DB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sp>
        <p:nvSpPr>
          <p:cNvPr id="3" name="Content Placeholder 2"/>
          <p:cNvSpPr>
            <a:spLocks noGrp="1"/>
          </p:cNvSpPr>
          <p:nvPr>
            <p:ph idx="1"/>
          </p:nvPr>
        </p:nvSpPr>
        <p:spPr>
          <a:xfrm>
            <a:off x="3254744" y="1309671"/>
            <a:ext cx="7175131" cy="4124774"/>
          </a:xfrm>
        </p:spPr>
        <p:txBody>
          <a:bodyPr>
            <a:normAutofit lnSpcReduction="10000"/>
          </a:bodyPr>
          <a:lstStyle/>
          <a:p>
            <a:pPr marL="0" indent="0" eaLnBrk="0" hangingPunct="0">
              <a:lnSpc>
                <a:spcPct val="90000"/>
              </a:lnSpc>
              <a:spcBef>
                <a:spcPts val="1800"/>
              </a:spcBef>
              <a:buSzPct val="100000"/>
              <a:buNone/>
              <a:defRPr/>
            </a:pPr>
            <a:r>
              <a:rPr lang="en-US" kern="1200">
                <a:latin typeface="Arial" panose="020B0604020202020204" pitchFamily="34" charset="0"/>
                <a:cs typeface="Arial" panose="020B0604020202020204" pitchFamily="34" charset="0"/>
              </a:rPr>
              <a:t>Sound that is interesting and has meaning to you might be especially helpful</a:t>
            </a:r>
          </a:p>
          <a:p>
            <a:pPr marL="0" indent="0" eaLnBrk="0" hangingPunct="0">
              <a:lnSpc>
                <a:spcPct val="90000"/>
              </a:lnSpc>
              <a:spcBef>
                <a:spcPts val="1800"/>
              </a:spcBef>
              <a:buSzPct val="100000"/>
              <a:buNone/>
              <a:defRPr/>
            </a:pPr>
            <a:r>
              <a:rPr lang="en-US" b="1" kern="1200">
                <a:solidFill>
                  <a:srgbClr val="C00000"/>
                </a:solidFill>
                <a:latin typeface="Arial" panose="020B0604020202020204" pitchFamily="34" charset="0"/>
                <a:cs typeface="Arial" panose="020B0604020202020204" pitchFamily="34" charset="0"/>
              </a:rPr>
              <a:t>Let’s discuss:</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Adding meaningful sound because you want it in your life versus using sound only to avoid discomfort from tinnitus</a:t>
            </a:r>
          </a:p>
          <a:p>
            <a:pPr marL="228600" indent="-228600" eaLnBrk="0" hangingPunct="0">
              <a:lnSpc>
                <a:spcPct val="90000"/>
              </a:lnSpc>
              <a:spcBef>
                <a:spcPts val="1800"/>
              </a:spcBef>
              <a:buSzPct val="100000"/>
              <a:buFont typeface="Arial" panose="020B0604020202020204" pitchFamily="34" charset="0"/>
              <a:buChar char="•"/>
              <a:defRPr/>
            </a:pPr>
            <a:r>
              <a:rPr lang="en-US">
                <a:latin typeface="Arial" panose="020B0604020202020204" pitchFamily="34" charset="0"/>
                <a:cs typeface="Arial" panose="020B0604020202020204" pitchFamily="34" charset="0"/>
              </a:rPr>
              <a:t>Can you think of a sound that is both interesting and meaningful to you?</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How might interesting sound help you live better with tinnitus?</a:t>
            </a:r>
          </a:p>
          <a:p>
            <a:pPr marL="228600" indent="-228600" eaLnBrk="0" hangingPunct="0">
              <a:lnSpc>
                <a:spcPct val="90000"/>
              </a:lnSpc>
              <a:spcBef>
                <a:spcPts val="1800"/>
              </a:spcBef>
              <a:buSzPct val="100000"/>
              <a:buFont typeface="Arial" panose="020B0604020202020204" pitchFamily="34" charset="0"/>
              <a:buChar char="•"/>
              <a:defRPr/>
            </a:pPr>
            <a:endParaRPr lang="en-US" kern="1200">
              <a:latin typeface="Arial" panose="020B0604020202020204" pitchFamily="34" charset="0"/>
              <a:cs typeface="Arial" panose="020B0604020202020204" pitchFamily="34" charset="0"/>
            </a:endParaRPr>
          </a:p>
          <a:p>
            <a:pPr marL="228600" indent="-228600" eaLnBrk="0" hangingPunct="0">
              <a:lnSpc>
                <a:spcPct val="90000"/>
              </a:lnSpc>
              <a:spcBef>
                <a:spcPts val="1800"/>
              </a:spcBef>
              <a:buSzPct val="100000"/>
              <a:buFont typeface="Arial" panose="020B0604020202020204" pitchFamily="34" charset="0"/>
              <a:buChar char="•"/>
              <a:defRPr/>
            </a:pPr>
            <a:endParaRPr lang="en-US" kern="1200">
              <a:latin typeface="Arial" panose="020B0604020202020204" pitchFamily="34" charset="0"/>
              <a:cs typeface="Arial" panose="020B0604020202020204" pitchFamily="34" charset="0"/>
            </a:endParaRPr>
          </a:p>
          <a:p>
            <a:pPr marL="228600" indent="-228600">
              <a:lnSpc>
                <a:spcPct val="90000"/>
              </a:lnSpc>
              <a:spcBef>
                <a:spcPts val="1800"/>
              </a:spcBef>
            </a:pPr>
            <a:endParaRPr lang="en-US"/>
          </a:p>
          <a:p>
            <a:pPr marL="228600" indent="-228600">
              <a:lnSpc>
                <a:spcPct val="90000"/>
              </a:lnSpc>
              <a:spcBef>
                <a:spcPts val="1800"/>
              </a:spcBef>
            </a:pPr>
            <a:endParaRPr lang="en-US"/>
          </a:p>
        </p:txBody>
      </p:sp>
    </p:spTree>
    <p:extLst>
      <p:ext uri="{BB962C8B-B14F-4D97-AF65-F5344CB8AC3E}">
        <p14:creationId xmlns:p14="http://schemas.microsoft.com/office/powerpoint/2010/main" val="237035203"/>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AC1179-4B8F-1D2C-1742-0D545B7FF1F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43695B00-D9D0-19D0-E84B-DFB71223A594}"/>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Patrick’s Story</a:t>
            </a:r>
          </a:p>
        </p:txBody>
      </p:sp>
      <p:grpSp>
        <p:nvGrpSpPr>
          <p:cNvPr id="8" name="Group 7">
            <a:extLst>
              <a:ext uri="{FF2B5EF4-FFF2-40B4-BE49-F238E27FC236}">
                <a16:creationId xmlns:a16="http://schemas.microsoft.com/office/drawing/2014/main" id="{1C44D955-4FD9-3E13-4E24-A238E624DBFE}"/>
              </a:ext>
              <a:ext uri="{C183D7F6-B498-43B3-948B-1728B52AA6E4}">
                <adec:decorative xmlns:adec="http://schemas.microsoft.com/office/drawing/2017/decorative" val="1"/>
              </a:ext>
            </a:extLst>
          </p:cNvPr>
          <p:cNvGrpSpPr/>
          <p:nvPr/>
        </p:nvGrpSpPr>
        <p:grpSpPr>
          <a:xfrm>
            <a:off x="438912" y="987552"/>
            <a:ext cx="2200274" cy="2200274"/>
            <a:chOff x="4995863" y="2328863"/>
            <a:chExt cx="2200274" cy="2200274"/>
          </a:xfrm>
        </p:grpSpPr>
        <p:sp>
          <p:nvSpPr>
            <p:cNvPr id="6" name="Circle: Hollow 5">
              <a:extLst>
                <a:ext uri="{FF2B5EF4-FFF2-40B4-BE49-F238E27FC236}">
                  <a16:creationId xmlns:a16="http://schemas.microsoft.com/office/drawing/2014/main" id="{11A0AF53-DEBD-1422-94B2-5DCD1F743A7F}"/>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7" name="Picture 6">
              <a:extLst>
                <a:ext uri="{FF2B5EF4-FFF2-40B4-BE49-F238E27FC236}">
                  <a16:creationId xmlns:a16="http://schemas.microsoft.com/office/drawing/2014/main" id="{4D8D5909-6104-C7A3-B428-6F7EA20D92B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pic>
        <p:nvPicPr>
          <p:cNvPr id="4" name="Picture 3">
            <a:extLst>
              <a:ext uri="{FF2B5EF4-FFF2-40B4-BE49-F238E27FC236}">
                <a16:creationId xmlns:a16="http://schemas.microsoft.com/office/drawing/2014/main" id="{A7501964-F934-BE61-BDA5-FFF6E396DF5B}"/>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70757" y="1152663"/>
            <a:ext cx="6050486" cy="4114800"/>
          </a:xfrm>
          <a:prstGeom prst="round2DiagRect">
            <a:avLst>
              <a:gd name="adj1" fmla="val 32299"/>
              <a:gd name="adj2" fmla="val 0"/>
            </a:avLst>
          </a:prstGeom>
          <a:ln w="190500" cap="sq">
            <a:solidFill>
              <a:srgbClr val="FFFFFF"/>
            </a:solidFill>
            <a:miter lim="800000"/>
          </a:ln>
          <a:effectLst>
            <a:outerShdw blurRad="254000" dist="127000" dir="2700000" algn="tl" rotWithShape="0">
              <a:srgbClr val="000000">
                <a:alpha val="25000"/>
              </a:srgbClr>
            </a:outerShdw>
          </a:effectLst>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84967D-B0ED-1470-30B8-E451C10B77F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FDF95BC-5503-9175-F473-46DEF696F77D}"/>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Patrick’s Story </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2</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pic>
        <p:nvPicPr>
          <p:cNvPr id="4" name="Picture 3">
            <a:extLst>
              <a:ext uri="{FF2B5EF4-FFF2-40B4-BE49-F238E27FC236}">
                <a16:creationId xmlns:a16="http://schemas.microsoft.com/office/drawing/2014/main" id="{A7501964-F934-BE61-BDA5-FFF6E396DF5B}"/>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1521" y="1088761"/>
            <a:ext cx="4033661" cy="2743200"/>
          </a:xfrm>
          <a:prstGeom prst="round2DiagRect">
            <a:avLst>
              <a:gd name="adj1" fmla="val 37755"/>
              <a:gd name="adj2" fmla="val 0"/>
            </a:avLst>
          </a:prstGeom>
          <a:ln w="101600" cap="sq">
            <a:solidFill>
              <a:srgbClr val="FFFFFF"/>
            </a:solidFill>
            <a:miter lim="800000"/>
          </a:ln>
          <a:effectLst>
            <a:outerShdw blurRad="190500" dist="101600" dir="2700000" algn="tl" rotWithShape="0">
              <a:srgbClr val="000000">
                <a:alpha val="25000"/>
              </a:srgbClr>
            </a:outerShdw>
          </a:effectLst>
        </p:spPr>
      </p:pic>
      <p:grpSp>
        <p:nvGrpSpPr>
          <p:cNvPr id="8" name="Group 7">
            <a:extLst>
              <a:ext uri="{FF2B5EF4-FFF2-40B4-BE49-F238E27FC236}">
                <a16:creationId xmlns:a16="http://schemas.microsoft.com/office/drawing/2014/main" id="{80BA9E97-09AF-8AA8-FAF7-1258F2911589}"/>
              </a:ext>
              <a:ext uri="{C183D7F6-B498-43B3-948B-1728B52AA6E4}">
                <adec:decorative xmlns:adec="http://schemas.microsoft.com/office/drawing/2017/decorative" val="1"/>
              </a:ext>
            </a:extLst>
          </p:cNvPr>
          <p:cNvGrpSpPr/>
          <p:nvPr/>
        </p:nvGrpSpPr>
        <p:grpSpPr>
          <a:xfrm>
            <a:off x="438912" y="987552"/>
            <a:ext cx="2200274" cy="2200274"/>
            <a:chOff x="4995863" y="2328863"/>
            <a:chExt cx="2200274" cy="2200274"/>
          </a:xfrm>
        </p:grpSpPr>
        <p:sp>
          <p:nvSpPr>
            <p:cNvPr id="6" name="Circle: Hollow 5">
              <a:extLst>
                <a:ext uri="{FF2B5EF4-FFF2-40B4-BE49-F238E27FC236}">
                  <a16:creationId xmlns:a16="http://schemas.microsoft.com/office/drawing/2014/main" id="{34564531-DD85-FF27-8CE4-1E971A5625FE}"/>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7" name="Picture 6">
              <a:extLst>
                <a:ext uri="{FF2B5EF4-FFF2-40B4-BE49-F238E27FC236}">
                  <a16:creationId xmlns:a16="http://schemas.microsoft.com/office/drawing/2014/main" id="{9F36655F-D37C-0050-198B-7A4F089BDED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181600" y="2514600"/>
              <a:ext cx="1828800" cy="1828800"/>
            </a:xfrm>
            <a:prstGeom prst="rect">
              <a:avLst/>
            </a:prstGeom>
          </p:spPr>
        </p:pic>
      </p:grpSp>
      <p:sp>
        <p:nvSpPr>
          <p:cNvPr id="1278979" name="Rectangle 3"/>
          <p:cNvSpPr>
            <a:spLocks noGrp="1" noChangeArrowheads="1"/>
          </p:cNvSpPr>
          <p:nvPr>
            <p:ph idx="1"/>
          </p:nvPr>
        </p:nvSpPr>
        <p:spPr>
          <a:xfrm>
            <a:off x="5192071" y="901677"/>
            <a:ext cx="5189060" cy="2915231"/>
          </a:xfrm>
        </p:spPr>
        <p:txBody>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When Patrick talks to his friend, he is focusing on something that is interesting and meaningful to him: </a:t>
            </a:r>
            <a:r>
              <a:rPr lang="en-US" b="1" kern="1200">
                <a:solidFill>
                  <a:srgbClr val="C00000"/>
                </a:solidFill>
                <a:latin typeface="Arial" panose="020B0604020202020204" pitchFamily="34" charset="0"/>
                <a:cs typeface="Arial" panose="020B0604020202020204" pitchFamily="34" charset="0"/>
              </a:rPr>
              <a:t>friendship</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This is an example of using</a:t>
            </a:r>
            <a:br>
              <a:rPr lang="en-US" kern="1200">
                <a:latin typeface="Arial" panose="020B0604020202020204" pitchFamily="34" charset="0"/>
                <a:cs typeface="Arial" panose="020B0604020202020204" pitchFamily="34" charset="0"/>
              </a:rPr>
            </a:br>
            <a:r>
              <a:rPr lang="en-US" b="1" kern="1200">
                <a:solidFill>
                  <a:srgbClr val="C00000"/>
                </a:solidFill>
                <a:latin typeface="Arial" panose="020B0604020202020204" pitchFamily="34" charset="0"/>
                <a:cs typeface="Arial" panose="020B0604020202020204" pitchFamily="34" charset="0"/>
              </a:rPr>
              <a:t>interesting sound</a:t>
            </a:r>
          </a:p>
        </p:txBody>
      </p:sp>
    </p:spTree>
    <p:extLst>
      <p:ext uri="{BB962C8B-B14F-4D97-AF65-F5344CB8AC3E}">
        <p14:creationId xmlns:p14="http://schemas.microsoft.com/office/powerpoint/2010/main" val="20072602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78979">
                                            <p:txEl>
                                              <p:pRg st="0" end="0"/>
                                            </p:txEl>
                                          </p:spTgt>
                                        </p:tgtEl>
                                        <p:attrNameLst>
                                          <p:attrName>style.visibility</p:attrName>
                                        </p:attrNameLst>
                                      </p:cBhvr>
                                      <p:to>
                                        <p:strVal val="visible"/>
                                      </p:to>
                                    </p:set>
                                    <p:animEffect transition="in" filter="fade">
                                      <p:cBhvr>
                                        <p:cTn id="7" dur="1500"/>
                                        <p:tgtEl>
                                          <p:spTgt spid="1278979">
                                            <p:txEl>
                                              <p:pRg st="0" end="0"/>
                                            </p:txEl>
                                          </p:spTgt>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278979">
                                            <p:txEl>
                                              <p:pRg st="1" end="1"/>
                                            </p:txEl>
                                          </p:spTgt>
                                        </p:tgtEl>
                                        <p:attrNameLst>
                                          <p:attrName>style.visibility</p:attrName>
                                        </p:attrNameLst>
                                      </p:cBhvr>
                                      <p:to>
                                        <p:strVal val="visible"/>
                                      </p:to>
                                    </p:set>
                                    <p:animEffect transition="in" filter="fade">
                                      <p:cBhvr>
                                        <p:cTn id="11" dur="1500"/>
                                        <p:tgtEl>
                                          <p:spTgt spid="12789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8979" grpId="0" uiExpand="1"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F1FE0E-7337-B958-7439-C2FAF3836EA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13D6B9B-5CDE-A887-C5EE-A4E671191FA2}"/>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Tell Me in Your Own Words:</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2</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grpSp>
        <p:nvGrpSpPr>
          <p:cNvPr id="29" name="Group 28">
            <a:extLst>
              <a:ext uri="{FF2B5EF4-FFF2-40B4-BE49-F238E27FC236}">
                <a16:creationId xmlns:a16="http://schemas.microsoft.com/office/drawing/2014/main" id="{F0FE17A5-9766-5038-19D5-FCC2507D7973}"/>
              </a:ext>
              <a:ext uri="{C183D7F6-B498-43B3-948B-1728B52AA6E4}">
                <adec:decorative xmlns:adec="http://schemas.microsoft.com/office/drawing/2017/decorative" val="1"/>
              </a:ext>
            </a:extLst>
          </p:cNvPr>
          <p:cNvGrpSpPr/>
          <p:nvPr/>
        </p:nvGrpSpPr>
        <p:grpSpPr>
          <a:xfrm>
            <a:off x="438912" y="987552"/>
            <a:ext cx="2200274" cy="2200274"/>
            <a:chOff x="4995863" y="2328863"/>
            <a:chExt cx="2200274" cy="2200274"/>
          </a:xfrm>
        </p:grpSpPr>
        <p:sp>
          <p:nvSpPr>
            <p:cNvPr id="10" name="Circle: Hollow 9">
              <a:extLst>
                <a:ext uri="{FF2B5EF4-FFF2-40B4-BE49-F238E27FC236}">
                  <a16:creationId xmlns:a16="http://schemas.microsoft.com/office/drawing/2014/main" id="{288EB4C6-4A38-C417-6221-114E55B54011}"/>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28" name="Picture 27">
              <a:extLst>
                <a:ext uri="{FF2B5EF4-FFF2-40B4-BE49-F238E27FC236}">
                  <a16:creationId xmlns:a16="http://schemas.microsoft.com/office/drawing/2014/main" id="{5CA12B1D-C1AE-D072-76D5-27DC8A9BCE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sp>
        <p:nvSpPr>
          <p:cNvPr id="3" name="Rectangle 3">
            <a:extLst>
              <a:ext uri="{FF2B5EF4-FFF2-40B4-BE49-F238E27FC236}">
                <a16:creationId xmlns:a16="http://schemas.microsoft.com/office/drawing/2014/main" id="{FABB1F58-F7F9-4D02-FC35-E050F844501C}"/>
              </a:ext>
            </a:extLst>
          </p:cNvPr>
          <p:cNvSpPr txBox="1">
            <a:spLocks noChangeArrowheads="1"/>
          </p:cNvSpPr>
          <p:nvPr/>
        </p:nvSpPr>
        <p:spPr bwMode="auto">
          <a:xfrm>
            <a:off x="3172815" y="1314897"/>
            <a:ext cx="7661767" cy="15027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ea typeface="+mn-ea"/>
                <a:cs typeface="+mn-cs"/>
              </a:defRPr>
            </a:lvl1pPr>
            <a:lvl2pPr marL="742950" indent="-28575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2pPr>
            <a:lvl3pPr marL="11430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3pPr>
            <a:lvl4pPr marL="16002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4pPr>
            <a:lvl5pPr marL="2057400" indent="-228600" algn="l" rtl="0" eaLnBrk="1" fontAlgn="base" hangingPunct="1">
              <a:spcBef>
                <a:spcPct val="20000"/>
              </a:spcBef>
              <a:spcAft>
                <a:spcPct val="0"/>
              </a:spcAft>
              <a:buSzPct val="70000"/>
              <a:buFont typeface="Wingdings" pitchFamily="2" charset="2"/>
              <a:buChar char="n"/>
              <a:defRPr sz="2400">
                <a:solidFill>
                  <a:srgbClr val="003F72"/>
                </a:solidFill>
                <a:effectLst/>
                <a:latin typeface="+mn-lt"/>
              </a:defRPr>
            </a:lvl5pPr>
            <a:lvl6pPr marL="25146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6pPr>
            <a:lvl7pPr marL="29718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7pPr>
            <a:lvl8pPr marL="34290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8pPr>
            <a:lvl9pPr marL="3886200" indent="-228600" algn="l" rtl="0" eaLnBrk="1" fontAlgn="base" hangingPunct="1">
              <a:spcBef>
                <a:spcPct val="20000"/>
              </a:spcBef>
              <a:spcAft>
                <a:spcPct val="0"/>
              </a:spcAft>
              <a:buSzPct val="70000"/>
              <a:buFont typeface="Wingdings" pitchFamily="2" charset="2"/>
              <a:buChar char="n"/>
              <a:defRPr sz="2400">
                <a:solidFill>
                  <a:schemeClr val="tx1"/>
                </a:solidFill>
                <a:latin typeface="+mn-lt"/>
              </a:defRPr>
            </a:lvl9pPr>
          </a:lstStyle>
          <a:p>
            <a:pPr marL="228600" indent="-228600" algn="ctr" defTabSz="1019175">
              <a:lnSpc>
                <a:spcPct val="90000"/>
              </a:lnSpc>
              <a:spcBef>
                <a:spcPts val="1800"/>
              </a:spcBef>
              <a:buFont typeface="Wingdings" pitchFamily="2" charset="2"/>
              <a:buNone/>
              <a:defRPr/>
            </a:pPr>
            <a:r>
              <a:rPr lang="en-US" kern="0"/>
              <a:t>What is the purpose of Interesting Sound?      </a:t>
            </a:r>
            <a:r>
              <a:rPr lang="en-US" i="1" kern="0">
                <a:solidFill>
                  <a:srgbClr val="C00000"/>
                </a:solidFill>
              </a:rPr>
              <a:t>(Describe the concept rather than giving an example)</a:t>
            </a:r>
          </a:p>
          <a:p>
            <a:pPr marL="228600" indent="-228600" algn="ctr" defTabSz="1019175">
              <a:lnSpc>
                <a:spcPct val="90000"/>
              </a:lnSpc>
              <a:spcBef>
                <a:spcPts val="1800"/>
              </a:spcBef>
              <a:buFont typeface="Wingdings" pitchFamily="2" charset="2"/>
              <a:buNone/>
              <a:defRPr/>
            </a:pPr>
            <a:r>
              <a:rPr lang="en-US" i="1" kern="0">
                <a:solidFill>
                  <a:srgbClr val="C00000"/>
                </a:solidFill>
              </a:rPr>
              <a:t>HINT:</a:t>
            </a:r>
          </a:p>
        </p:txBody>
      </p:sp>
      <p:pic>
        <p:nvPicPr>
          <p:cNvPr id="7" name="Picture 6" descr="Series of rings partially filled in with color, demonstrating 0% interesting, 25%, 50%, 75%, and 100%">
            <a:extLst>
              <a:ext uri="{FF2B5EF4-FFF2-40B4-BE49-F238E27FC236}">
                <a16:creationId xmlns:a16="http://schemas.microsoft.com/office/drawing/2014/main" id="{BAE14844-5EE4-8680-6FAC-B3E6654AE5A7}"/>
              </a:ext>
            </a:extLst>
          </p:cNvPr>
          <p:cNvPicPr>
            <a:picLocks noChangeAspect="1"/>
          </p:cNvPicPr>
          <p:nvPr/>
        </p:nvPicPr>
        <p:blipFill>
          <a:blip r:embed="rId5"/>
          <a:stretch>
            <a:fillRect/>
          </a:stretch>
        </p:blipFill>
        <p:spPr>
          <a:xfrm>
            <a:off x="4985789" y="2712707"/>
            <a:ext cx="4035817" cy="1285412"/>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02C3580-F8AA-B516-6B21-BAFF7FC0C75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435908E6-6E61-7399-988F-9EE05EC9E938}"/>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Toolbar:</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2</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pic>
        <p:nvPicPr>
          <p:cNvPr id="5" name="!!micPicture" descr="Mic on/off icon">
            <a:extLst>
              <a:ext uri="{FF2B5EF4-FFF2-40B4-BE49-F238E27FC236}">
                <a16:creationId xmlns:a16="http://schemas.microsoft.com/office/drawing/2014/main" id="{21C01B06-54AF-B76C-4051-E7FFC0BDE08E}"/>
              </a:ext>
            </a:extLst>
          </p:cNvPr>
          <p:cNvPicPr>
            <a:picLocks noChangeAspect="1"/>
          </p:cNvPicPr>
          <p:nvPr/>
        </p:nvPicPr>
        <p:blipFill>
          <a:blip r:embed="rId3"/>
          <a:stretch>
            <a:fillRect/>
          </a:stretch>
        </p:blipFill>
        <p:spPr>
          <a:xfrm>
            <a:off x="5180047" y="776865"/>
            <a:ext cx="1828800" cy="1736853"/>
          </a:xfrm>
          <a:prstGeom prst="rect">
            <a:avLst/>
          </a:prstGeom>
        </p:spPr>
      </p:pic>
      <p:cxnSp>
        <p:nvCxnSpPr>
          <p:cNvPr id="2" name="!!lineSegment">
            <a:extLst>
              <a:ext uri="{FF2B5EF4-FFF2-40B4-BE49-F238E27FC236}">
                <a16:creationId xmlns:a16="http://schemas.microsoft.com/office/drawing/2014/main" id="{B36A425D-8887-710F-11C9-CA1F4CFC7B56}"/>
              </a:ext>
              <a:ext uri="{C183D7F6-B498-43B3-948B-1728B52AA6E4}">
                <adec:decorative xmlns:adec="http://schemas.microsoft.com/office/drawing/2017/decorative" val="1"/>
              </a:ext>
            </a:extLst>
          </p:cNvPr>
          <p:cNvCxnSpPr/>
          <p:nvPr/>
        </p:nvCxnSpPr>
        <p:spPr>
          <a:xfrm>
            <a:off x="2436225" y="4073460"/>
            <a:ext cx="5486400" cy="0"/>
          </a:xfrm>
          <a:prstGeom prst="line">
            <a:avLst/>
          </a:prstGeom>
          <a:ln w="38100">
            <a:solidFill>
              <a:srgbClr val="003F72"/>
            </a:solidFill>
          </a:ln>
        </p:spPr>
        <p:style>
          <a:lnRef idx="1">
            <a:schemeClr val="accent1"/>
          </a:lnRef>
          <a:fillRef idx="0">
            <a:schemeClr val="accent1"/>
          </a:fillRef>
          <a:effectRef idx="0">
            <a:schemeClr val="accent1"/>
          </a:effectRef>
          <a:fontRef idx="minor">
            <a:schemeClr val="tx1"/>
          </a:fontRef>
        </p:style>
      </p:cxnSp>
      <p:pic>
        <p:nvPicPr>
          <p:cNvPr id="3" name="!!connectPicture">
            <a:extLst>
              <a:ext uri="{FF2B5EF4-FFF2-40B4-BE49-F238E27FC236}">
                <a16:creationId xmlns:a16="http://schemas.microsoft.com/office/drawing/2014/main" id="{EECB808D-78BC-C241-CAA3-8906392C257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519849" y="2514368"/>
            <a:ext cx="811533" cy="914400"/>
          </a:xfrm>
          <a:prstGeom prst="rect">
            <a:avLst/>
          </a:prstGeom>
        </p:spPr>
      </p:pic>
      <p:sp>
        <p:nvSpPr>
          <p:cNvPr id="14" name="!!connect">
            <a:extLst>
              <a:ext uri="{FF2B5EF4-FFF2-40B4-BE49-F238E27FC236}">
                <a16:creationId xmlns:a16="http://schemas.microsoft.com/office/drawing/2014/main" id="{2843840C-A8D3-3C97-1C4A-92E03A9246C0}"/>
              </a:ext>
              <a:ext uri="{C183D7F6-B498-43B3-948B-1728B52AA6E4}">
                <adec:decorative xmlns:adec="http://schemas.microsoft.com/office/drawing/2017/decorative" val="1"/>
              </a:ext>
            </a:extLst>
          </p:cNvPr>
          <p:cNvSpPr/>
          <p:nvPr/>
        </p:nvSpPr>
        <p:spPr>
          <a:xfrm>
            <a:off x="7696406"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US" sz="500" b="1">
                <a:solidFill>
                  <a:srgbClr val="003F72"/>
                </a:solidFill>
                <a:latin typeface="Arial" panose="020B0604020202020204" pitchFamily="34" charset="0"/>
                <a:cs typeface="Arial" panose="020B0604020202020204" pitchFamily="34" charset="0"/>
              </a:rPr>
              <a:t>DISCONNECT</a:t>
            </a:r>
          </a:p>
        </p:txBody>
      </p:sp>
      <p:pic>
        <p:nvPicPr>
          <p:cNvPr id="7" name="!!cameraPicture">
            <a:extLst>
              <a:ext uri="{FF2B5EF4-FFF2-40B4-BE49-F238E27FC236}">
                <a16:creationId xmlns:a16="http://schemas.microsoft.com/office/drawing/2014/main" id="{E7E306A7-C91D-2EB7-0A84-8EF7983B7DE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812112" y="2556598"/>
            <a:ext cx="914400" cy="868426"/>
          </a:xfrm>
          <a:prstGeom prst="rect">
            <a:avLst/>
          </a:prstGeom>
        </p:spPr>
      </p:pic>
      <p:sp>
        <p:nvSpPr>
          <p:cNvPr id="6" name="!!camera">
            <a:extLst>
              <a:ext uri="{FF2B5EF4-FFF2-40B4-BE49-F238E27FC236}">
                <a16:creationId xmlns:a16="http://schemas.microsoft.com/office/drawing/2014/main" id="{71DD9662-D096-BDE9-3C44-DA7C4B8D076D}"/>
              </a:ext>
              <a:ext uri="{C183D7F6-B498-43B3-948B-1728B52AA6E4}">
                <adec:decorative xmlns:adec="http://schemas.microsoft.com/office/drawing/2017/decorative" val="1"/>
              </a:ext>
            </a:extLst>
          </p:cNvPr>
          <p:cNvSpPr/>
          <p:nvPr/>
        </p:nvSpPr>
        <p:spPr>
          <a:xfrm>
            <a:off x="4039715"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tIns="274320" rIns="0" bIns="0" rtlCol="0" anchor="ctr" anchorCtr="0"/>
          <a:lstStyle/>
          <a:p>
            <a:pPr algn="ctr"/>
            <a:r>
              <a:rPr lang="en-US" sz="500" b="1">
                <a:solidFill>
                  <a:srgbClr val="003F72"/>
                </a:solidFill>
                <a:latin typeface="Arial" panose="020B0604020202020204" pitchFamily="34" charset="0"/>
                <a:cs typeface="Arial" panose="020B0604020202020204" pitchFamily="34" charset="0"/>
              </a:rPr>
              <a:t>CAMERA</a:t>
            </a:r>
          </a:p>
          <a:p>
            <a:pPr algn="ctr"/>
            <a:r>
              <a:rPr lang="en-US" sz="500" b="1">
                <a:solidFill>
                  <a:srgbClr val="003F72"/>
                </a:solidFill>
                <a:latin typeface="Arial" panose="020B0604020202020204" pitchFamily="34" charset="0"/>
                <a:cs typeface="Arial" panose="020B0604020202020204" pitchFamily="34" charset="0"/>
              </a:rPr>
              <a:t>ON/OFF</a:t>
            </a:r>
          </a:p>
          <a:p>
            <a:pPr algn="ctr"/>
            <a:endParaRPr lang="en-US">
              <a:solidFill>
                <a:srgbClr val="003F72"/>
              </a:solidFill>
            </a:endParaRPr>
          </a:p>
        </p:txBody>
      </p:sp>
      <p:pic>
        <p:nvPicPr>
          <p:cNvPr id="9" name="!!volumePicture">
            <a:extLst>
              <a:ext uri="{FF2B5EF4-FFF2-40B4-BE49-F238E27FC236}">
                <a16:creationId xmlns:a16="http://schemas.microsoft.com/office/drawing/2014/main" id="{87AE8155-EC8D-510C-B818-2965951462B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981713" y="2799057"/>
            <a:ext cx="914400" cy="631768"/>
          </a:xfrm>
          <a:prstGeom prst="rect">
            <a:avLst/>
          </a:prstGeom>
        </p:spPr>
      </p:pic>
      <p:sp>
        <p:nvSpPr>
          <p:cNvPr id="25" name="!!volume">
            <a:extLst>
              <a:ext uri="{FF2B5EF4-FFF2-40B4-BE49-F238E27FC236}">
                <a16:creationId xmlns:a16="http://schemas.microsoft.com/office/drawing/2014/main" id="{72E3A3A4-84DA-090B-69FF-7B0453FB6AFA}"/>
              </a:ext>
              <a:ext uri="{C183D7F6-B498-43B3-948B-1728B52AA6E4}">
                <adec:decorative xmlns:adec="http://schemas.microsoft.com/office/drawing/2017/decorative" val="1"/>
              </a:ext>
            </a:extLst>
          </p:cNvPr>
          <p:cNvSpPr/>
          <p:nvPr/>
        </p:nvSpPr>
        <p:spPr>
          <a:xfrm>
            <a:off x="2211034" y="3845293"/>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tIns="274320" rIns="0" bIns="0" rtlCol="0" anchor="ctr" anchorCtr="0"/>
          <a:lstStyle/>
          <a:p>
            <a:pPr algn="ctr"/>
            <a:r>
              <a:rPr lang="en-US" sz="500" b="1">
                <a:solidFill>
                  <a:srgbClr val="003F72"/>
                </a:solidFill>
                <a:latin typeface="Arial" panose="020B0604020202020204" pitchFamily="34" charset="0"/>
                <a:cs typeface="Arial" panose="020B0604020202020204" pitchFamily="34" charset="0"/>
              </a:rPr>
              <a:t>VOLUME</a:t>
            </a:r>
          </a:p>
          <a:p>
            <a:pPr algn="ctr"/>
            <a:r>
              <a:rPr lang="en-US" sz="500" b="1">
                <a:solidFill>
                  <a:srgbClr val="003F72"/>
                </a:solidFill>
                <a:latin typeface="Arial" panose="020B0604020202020204" pitchFamily="34" charset="0"/>
                <a:cs typeface="Arial" panose="020B0604020202020204" pitchFamily="34" charset="0"/>
              </a:rPr>
              <a:t>UP/DOWN</a:t>
            </a:r>
          </a:p>
          <a:p>
            <a:pPr algn="ctr"/>
            <a:endParaRPr lang="en-US">
              <a:solidFill>
                <a:srgbClr val="003F72"/>
              </a:solidFill>
            </a:endParaRPr>
          </a:p>
        </p:txBody>
      </p:sp>
      <p:sp>
        <p:nvSpPr>
          <p:cNvPr id="4" name="!!mic">
            <a:extLst>
              <a:ext uri="{FF2B5EF4-FFF2-40B4-BE49-F238E27FC236}">
                <a16:creationId xmlns:a16="http://schemas.microsoft.com/office/drawing/2014/main" id="{CF9D3E48-8260-B7C7-D434-FB3B4DB0EF4D}"/>
              </a:ext>
            </a:extLst>
          </p:cNvPr>
          <p:cNvSpPr/>
          <p:nvPr/>
        </p:nvSpPr>
        <p:spPr>
          <a:xfrm>
            <a:off x="5192214" y="3169646"/>
            <a:ext cx="1828800" cy="1828800"/>
          </a:xfrm>
          <a:prstGeom prst="ellipse">
            <a:avLst/>
          </a:prstGeom>
          <a:solidFill>
            <a:schemeClr val="accent1">
              <a:lumMod val="20000"/>
              <a:lumOff val="80000"/>
            </a:schemeClr>
          </a:solidFill>
          <a:ln w="38100">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a:solidFill>
                  <a:srgbClr val="003F72"/>
                </a:solidFill>
                <a:latin typeface="Arial" panose="020B0604020202020204" pitchFamily="34" charset="0"/>
                <a:cs typeface="Arial" panose="020B0604020202020204" pitchFamily="34" charset="0"/>
              </a:rPr>
              <a:t>MIC</a:t>
            </a:r>
          </a:p>
          <a:p>
            <a:pPr algn="ctr"/>
            <a:r>
              <a:rPr lang="en-US" sz="1700" b="1">
                <a:solidFill>
                  <a:srgbClr val="003F72"/>
                </a:solidFill>
                <a:latin typeface="Arial" panose="020B0604020202020204" pitchFamily="34" charset="0"/>
                <a:cs typeface="Arial" panose="020B0604020202020204" pitchFamily="34" charset="0"/>
              </a:rPr>
              <a:t>ON/OFF</a:t>
            </a:r>
          </a:p>
        </p:txBody>
      </p:sp>
    </p:spTree>
    <p:extLst>
      <p:ext uri="{BB962C8B-B14F-4D97-AF65-F5344CB8AC3E}">
        <p14:creationId xmlns:p14="http://schemas.microsoft.com/office/powerpoint/2010/main" val="4128409239"/>
      </p:ext>
    </p:extLst>
  </p:cSld>
  <p:clrMapOvr>
    <a:masterClrMapping/>
  </p:clrMapOvr>
  <mc:AlternateContent xmlns:mc="http://schemas.openxmlformats.org/markup-compatibility/2006" xmlns:p159="http://schemas.microsoft.com/office/powerpoint/2015/09/main">
    <mc:Choice Requires="p159">
      <p:transition spd="med" advClick="0" advTm="2000">
        <p159:morph option="byObject"/>
      </p:transition>
    </mc:Choice>
    <mc:Fallback xmlns="">
      <p:transition spd="med" advClick="0" advTm="2000">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4174AAB-98CB-804B-B462-0033095EBE9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57D095CE-7B6B-CCBB-BAC5-E01BCB2B18D7}"/>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Take a Moment to Discuss…</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2</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grpSp>
        <p:nvGrpSpPr>
          <p:cNvPr id="12" name="Group 11">
            <a:extLst>
              <a:ext uri="{FF2B5EF4-FFF2-40B4-BE49-F238E27FC236}">
                <a16:creationId xmlns:a16="http://schemas.microsoft.com/office/drawing/2014/main" id="{B8C8F638-6A72-BEF8-897E-691F6A35509B}"/>
              </a:ext>
              <a:ext uri="{C183D7F6-B498-43B3-948B-1728B52AA6E4}">
                <adec:decorative xmlns:adec="http://schemas.microsoft.com/office/drawing/2017/decorative" val="1"/>
              </a:ext>
            </a:extLst>
          </p:cNvPr>
          <p:cNvGrpSpPr/>
          <p:nvPr/>
        </p:nvGrpSpPr>
        <p:grpSpPr>
          <a:xfrm>
            <a:off x="438912" y="987552"/>
            <a:ext cx="2200274" cy="2200274"/>
            <a:chOff x="4995863" y="2328863"/>
            <a:chExt cx="2200274" cy="2200274"/>
          </a:xfrm>
        </p:grpSpPr>
        <p:sp>
          <p:nvSpPr>
            <p:cNvPr id="10" name="Circle: Hollow 9">
              <a:extLst>
                <a:ext uri="{FF2B5EF4-FFF2-40B4-BE49-F238E27FC236}">
                  <a16:creationId xmlns:a16="http://schemas.microsoft.com/office/drawing/2014/main" id="{990FCA9E-596C-65F6-EC90-145323B57052}"/>
                </a:ext>
                <a:ext uri="{C183D7F6-B498-43B3-948B-1728B52AA6E4}">
                  <adec:decorative xmlns:adec="http://schemas.microsoft.com/office/drawing/2017/decorative" val="1"/>
                </a:ext>
              </a:extLst>
            </p:cNvPr>
            <p:cNvSpPr/>
            <p:nvPr/>
          </p:nvSpPr>
          <p:spPr bwMode="auto">
            <a:xfrm>
              <a:off x="4995863" y="2328863"/>
              <a:ext cx="2200274" cy="2200274"/>
            </a:xfrm>
            <a:prstGeom prst="donut">
              <a:avLst>
                <a:gd name="adj" fmla="val 9606"/>
              </a:avLst>
            </a:prstGeom>
            <a:solidFill>
              <a:schemeClr val="tx1"/>
            </a:solidFill>
            <a:ln w="9525" cap="flat" cmpd="sng" algn="ctr">
              <a:solidFill>
                <a:schemeClr val="tx1"/>
              </a:solidFill>
              <a:prstDash val="solid"/>
              <a:round/>
              <a:headEnd type="none" w="med" len="med"/>
              <a:tailEnd type="none" w="med" len="med"/>
            </a:ln>
            <a:effectLst>
              <a:outerShdw blurRad="152400" dist="76200" dir="2700000" algn="t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25000">
                <a:ln>
                  <a:noFill/>
                </a:ln>
                <a:solidFill>
                  <a:schemeClr val="tx1"/>
                </a:solidFill>
                <a:effectLst/>
                <a:latin typeface="Garamond" pitchFamily="18" charset="0"/>
              </a:endParaRPr>
            </a:p>
          </p:txBody>
        </p:sp>
        <p:pic>
          <p:nvPicPr>
            <p:cNvPr id="11" name="Picture 10">
              <a:extLst>
                <a:ext uri="{FF2B5EF4-FFF2-40B4-BE49-F238E27FC236}">
                  <a16:creationId xmlns:a16="http://schemas.microsoft.com/office/drawing/2014/main" id="{0D91FE80-9064-5155-85D6-9134A090939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1600" y="2514600"/>
              <a:ext cx="1828800" cy="1828800"/>
            </a:xfrm>
            <a:prstGeom prst="rect">
              <a:avLst/>
            </a:prstGeom>
          </p:spPr>
        </p:pic>
      </p:grpSp>
      <p:sp>
        <p:nvSpPr>
          <p:cNvPr id="3" name="Content Placeholder 2">
            <a:extLst>
              <a:ext uri="{FF2B5EF4-FFF2-40B4-BE49-F238E27FC236}">
                <a16:creationId xmlns:a16="http://schemas.microsoft.com/office/drawing/2014/main" id="{8792BBA6-EEEC-634B-3DAA-13E6BCC00B4D}"/>
              </a:ext>
            </a:extLst>
          </p:cNvPr>
          <p:cNvSpPr>
            <a:spLocks noGrp="1"/>
          </p:cNvSpPr>
          <p:nvPr>
            <p:ph idx="1"/>
          </p:nvPr>
        </p:nvSpPr>
        <p:spPr>
          <a:xfrm>
            <a:off x="3244443" y="984004"/>
            <a:ext cx="8390208" cy="4659150"/>
          </a:xfrm>
        </p:spPr>
        <p:txBody>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Can you think of an interesting sound that might help you live better with tinnitus? </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How might interesting </a:t>
            </a:r>
            <a:r>
              <a:rPr lang="en-US">
                <a:latin typeface="Arial" panose="020B0604020202020204" pitchFamily="34" charset="0"/>
                <a:cs typeface="Arial" panose="020B0604020202020204" pitchFamily="34" charset="0"/>
              </a:rPr>
              <a:t>s</a:t>
            </a:r>
            <a:r>
              <a:rPr lang="en-US" kern="1200">
                <a:latin typeface="Arial" panose="020B0604020202020204" pitchFamily="34" charset="0"/>
                <a:cs typeface="Arial" panose="020B0604020202020204" pitchFamily="34" charset="0"/>
              </a:rPr>
              <a:t>ound help you do things you want to do?</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Environmental sounds, music, or speech may be interesting to you</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Volunteers share your ideas</a:t>
            </a:r>
          </a:p>
          <a:p>
            <a:pPr marL="0" indent="0" eaLnBrk="0" hangingPunct="0">
              <a:lnSpc>
                <a:spcPct val="90000"/>
              </a:lnSpc>
              <a:spcBef>
                <a:spcPts val="1800"/>
              </a:spcBef>
              <a:buSzPct val="100000"/>
              <a:buNone/>
              <a:defRPr/>
            </a:pPr>
            <a:endParaRPr lang="en-US" kern="1200">
              <a:latin typeface="Arial" panose="020B0604020202020204" pitchFamily="34" charset="0"/>
              <a:cs typeface="Arial" panose="020B0604020202020204" pitchFamily="34" charset="0"/>
            </a:endParaRPr>
          </a:p>
          <a:p>
            <a:pPr marL="0" indent="0" eaLnBrk="0" hangingPunct="0">
              <a:lnSpc>
                <a:spcPct val="90000"/>
              </a:lnSpc>
              <a:spcBef>
                <a:spcPts val="1800"/>
              </a:spcBef>
              <a:buSzPct val="100000"/>
              <a:buNone/>
              <a:defRPr/>
            </a:pPr>
            <a:endParaRPr lang="en-US" kern="1200">
              <a:latin typeface="Arial" panose="020B0604020202020204" pitchFamily="34" charset="0"/>
              <a:cs typeface="Arial" panose="020B0604020202020204" pitchFamily="34" charset="0"/>
            </a:endParaRPr>
          </a:p>
          <a:p>
            <a:pPr>
              <a:spcBef>
                <a:spcPts val="1800"/>
              </a:spcBef>
            </a:pPr>
            <a:endParaRPr lang="en-US"/>
          </a:p>
        </p:txBody>
      </p:sp>
    </p:spTree>
    <p:extLst>
      <p:ext uri="{BB962C8B-B14F-4D97-AF65-F5344CB8AC3E}">
        <p14:creationId xmlns:p14="http://schemas.microsoft.com/office/powerpoint/2010/main" val="2121051751"/>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5FDF9F-C719-86B9-22BE-714F6551218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0C71689-F6B3-5729-AB08-393DECB49C20}"/>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Take a Moment to…</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21</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sp>
        <p:nvSpPr>
          <p:cNvPr id="11" name="Rectangle 4">
            <a:extLst>
              <a:ext uri="{FF2B5EF4-FFF2-40B4-BE49-F238E27FC236}">
                <a16:creationId xmlns:a16="http://schemas.microsoft.com/office/drawing/2014/main" id="{C2121CD2-6A93-2D8F-4E75-0E40989F38E6}"/>
              </a:ext>
            </a:extLst>
          </p:cNvPr>
          <p:cNvSpPr>
            <a:spLocks noGrp="1" noChangeArrowheads="1"/>
          </p:cNvSpPr>
          <p:nvPr>
            <p:ph idx="1"/>
          </p:nvPr>
        </p:nvSpPr>
        <p:spPr>
          <a:xfrm>
            <a:off x="357188" y="1280969"/>
            <a:ext cx="4820868" cy="4686300"/>
          </a:xfrm>
        </p:spPr>
        <p:txBody>
          <a:bodyPr>
            <a:normAutofit/>
          </a:bodyPr>
          <a:lstStyle/>
          <a:p>
            <a:pPr marL="228600"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Write down some Interesting Sounds that you will try before we meet again</a:t>
            </a:r>
          </a:p>
          <a:p>
            <a:pPr marL="228600"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Write down the device you will use </a:t>
            </a:r>
          </a:p>
          <a:p>
            <a:pPr marL="228600"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Choose sounds and devices that are easy for you to use</a:t>
            </a:r>
          </a:p>
          <a:p>
            <a:pPr marL="228600"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Choose sounds and devices that you already have</a:t>
            </a:r>
          </a:p>
        </p:txBody>
      </p:sp>
      <p:grpSp>
        <p:nvGrpSpPr>
          <p:cNvPr id="7" name="Group 6" descr="Sound Plan Worksheet focusing on the interesting sound section">
            <a:extLst>
              <a:ext uri="{FF2B5EF4-FFF2-40B4-BE49-F238E27FC236}">
                <a16:creationId xmlns:a16="http://schemas.microsoft.com/office/drawing/2014/main" id="{C772DE43-26E0-DCD8-5F93-D7793333075D}"/>
              </a:ext>
            </a:extLst>
          </p:cNvPr>
          <p:cNvGrpSpPr/>
          <p:nvPr/>
        </p:nvGrpSpPr>
        <p:grpSpPr>
          <a:xfrm>
            <a:off x="5480114" y="564570"/>
            <a:ext cx="6329736" cy="5108982"/>
            <a:chOff x="5480114" y="564570"/>
            <a:chExt cx="6329736" cy="5108982"/>
          </a:xfrm>
        </p:grpSpPr>
        <p:pic>
          <p:nvPicPr>
            <p:cNvPr id="5" name="Picture 4">
              <a:extLst>
                <a:ext uri="{FF2B5EF4-FFF2-40B4-BE49-F238E27FC236}">
                  <a16:creationId xmlns:a16="http://schemas.microsoft.com/office/drawing/2014/main" id="{A900C335-4C49-8F76-1380-059A4D48B8BE}"/>
                </a:ext>
              </a:extLst>
            </p:cNvPr>
            <p:cNvPicPr>
              <a:picLocks noChangeAspect="1"/>
            </p:cNvPicPr>
            <p:nvPr/>
          </p:nvPicPr>
          <p:blipFill>
            <a:blip r:embed="rId4"/>
            <a:stretch>
              <a:fillRect/>
            </a:stretch>
          </p:blipFill>
          <p:spPr>
            <a:xfrm>
              <a:off x="6049130" y="564570"/>
              <a:ext cx="5760720" cy="5108982"/>
            </a:xfrm>
            <a:prstGeom prst="rect">
              <a:avLst/>
            </a:prstGeom>
          </p:spPr>
        </p:pic>
        <p:sp>
          <p:nvSpPr>
            <p:cNvPr id="6" name="Oval 7">
              <a:extLst>
                <a:ext uri="{FF2B5EF4-FFF2-40B4-BE49-F238E27FC236}">
                  <a16:creationId xmlns:a16="http://schemas.microsoft.com/office/drawing/2014/main" id="{A658ED27-F223-5CC7-EE0A-6DC706FEDD1F}"/>
                </a:ext>
                <a:ext uri="{C183D7F6-B498-43B3-948B-1728B52AA6E4}">
                  <adec:decorative xmlns:adec="http://schemas.microsoft.com/office/drawing/2017/decorative" val="1"/>
                </a:ext>
              </a:extLst>
            </p:cNvPr>
            <p:cNvSpPr>
              <a:spLocks noChangeArrowheads="1"/>
            </p:cNvSpPr>
            <p:nvPr/>
          </p:nvSpPr>
          <p:spPr bwMode="auto">
            <a:xfrm>
              <a:off x="5480114" y="4265574"/>
              <a:ext cx="4035361" cy="1284104"/>
            </a:xfrm>
            <a:prstGeom prst="ellipse">
              <a:avLst/>
            </a:prstGeom>
            <a:noFill/>
            <a:ln w="25400">
              <a:solidFill>
                <a:srgbClr val="FF0000"/>
              </a:solidFill>
              <a:round/>
              <a:headEnd/>
              <a:tailEnd/>
            </a:ln>
          </p:spPr>
          <p:txBody>
            <a:bodyPr wrap="none" anchor="ctr"/>
            <a:lstStyle/>
            <a:p>
              <a:endParaRPr lang="en-US"/>
            </a:p>
          </p:txBody>
        </p:sp>
      </p:grpSp>
    </p:spTree>
    <p:extLst>
      <p:ext uri="{BB962C8B-B14F-4D97-AF65-F5344CB8AC3E}">
        <p14:creationId xmlns:p14="http://schemas.microsoft.com/office/powerpoint/2010/main" val="2429525906"/>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0472B3-EE38-4210-6A4D-4FAF6F3BC5F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AC41DF9-A852-0993-4B2B-579562E55287}"/>
              </a:ext>
            </a:extLst>
          </p:cNvPr>
          <p:cNvSpPr txBox="1">
            <a:spLocks noGrp="1"/>
          </p:cNvSpPr>
          <p:nvPr>
            <p:ph type="title" idx="4294967295"/>
          </p:nvPr>
        </p:nvSpPr>
        <p:spPr>
          <a:xfrm>
            <a:off x="0" y="1"/>
            <a:ext cx="12192000" cy="11617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Discussion</a:t>
            </a:r>
          </a:p>
        </p:txBody>
      </p:sp>
      <p:sp>
        <p:nvSpPr>
          <p:cNvPr id="3" name="Content Placeholder 2">
            <a:extLst>
              <a:ext uri="{FF2B5EF4-FFF2-40B4-BE49-F238E27FC236}">
                <a16:creationId xmlns:a16="http://schemas.microsoft.com/office/drawing/2014/main" id="{4A3545EF-37A6-4C22-9759-7BF71510E5CE}"/>
              </a:ext>
            </a:extLst>
          </p:cNvPr>
          <p:cNvSpPr>
            <a:spLocks noGrp="1"/>
          </p:cNvSpPr>
          <p:nvPr>
            <p:ph idx="1"/>
          </p:nvPr>
        </p:nvSpPr>
        <p:spPr>
          <a:xfrm>
            <a:off x="2421085" y="1161762"/>
            <a:ext cx="7897090" cy="1764008"/>
          </a:xfrm>
        </p:spPr>
        <p:txBody>
          <a:bodyPr/>
          <a:lstStyle/>
          <a:p>
            <a:pPr marL="228600" indent="-228600">
              <a:lnSpc>
                <a:spcPct val="90000"/>
              </a:lnSpc>
              <a:spcBef>
                <a:spcPts val="1200"/>
              </a:spcBef>
              <a:buFont typeface="Arial" panose="020B0604020202020204" pitchFamily="34" charset="0"/>
              <a:buChar char="•"/>
            </a:pPr>
            <a:r>
              <a:rPr lang="en-US">
                <a:latin typeface="Arial" panose="020B0604020202020204" pitchFamily="34" charset="0"/>
                <a:cs typeface="Arial" panose="020B0604020202020204" pitchFamily="34" charset="0"/>
              </a:rPr>
              <a:t>How important is it for you to use your sound plan?</a:t>
            </a:r>
          </a:p>
          <a:p>
            <a:pPr marL="228600" indent="-228600">
              <a:lnSpc>
                <a:spcPct val="90000"/>
              </a:lnSpc>
              <a:spcBef>
                <a:spcPts val="1200"/>
              </a:spcBef>
              <a:buFont typeface="Arial" panose="020B0604020202020204" pitchFamily="34" charset="0"/>
              <a:buChar char="•"/>
            </a:pPr>
            <a:r>
              <a:rPr lang="en-US"/>
              <a:t>How confident are you that you’ll be able to use the</a:t>
            </a:r>
            <a:br>
              <a:rPr lang="en-US"/>
            </a:br>
            <a:r>
              <a:rPr lang="en-US"/>
              <a:t>sounds you wrote down before our next meeting?</a:t>
            </a:r>
          </a:p>
          <a:p>
            <a:pPr marL="228600" indent="-228600">
              <a:lnSpc>
                <a:spcPct val="90000"/>
              </a:lnSpc>
              <a:spcBef>
                <a:spcPts val="1200"/>
              </a:spcBef>
              <a:buFont typeface="Arial" panose="020B0604020202020204" pitchFamily="34" charset="0"/>
              <a:buChar char="•"/>
            </a:pPr>
            <a:r>
              <a:rPr lang="en-US"/>
              <a:t>What might get in the way? </a:t>
            </a:r>
          </a:p>
        </p:txBody>
      </p:sp>
      <p:pic>
        <p:nvPicPr>
          <p:cNvPr id="8" name="Picture 7" descr="Simple scale of 0/not important to 10/extremely important and 0/not confident to 10/extremely confident">
            <a:extLst>
              <a:ext uri="{FF2B5EF4-FFF2-40B4-BE49-F238E27FC236}">
                <a16:creationId xmlns:a16="http://schemas.microsoft.com/office/drawing/2014/main" id="{EDFDF33F-2C84-08C5-5AA5-9E778A5C87DC}"/>
              </a:ext>
            </a:extLst>
          </p:cNvPr>
          <p:cNvPicPr>
            <a:picLocks noChangeAspect="1"/>
          </p:cNvPicPr>
          <p:nvPr/>
        </p:nvPicPr>
        <p:blipFill>
          <a:blip r:embed="rId4"/>
          <a:stretch>
            <a:fillRect/>
          </a:stretch>
        </p:blipFill>
        <p:spPr>
          <a:xfrm>
            <a:off x="2731516" y="3067787"/>
            <a:ext cx="6422009" cy="2018346"/>
          </a:xfrm>
          <a:prstGeom prst="rect">
            <a:avLst/>
          </a:prstGeom>
        </p:spPr>
      </p:pic>
    </p:spTree>
    <p:extLst>
      <p:ext uri="{BB962C8B-B14F-4D97-AF65-F5344CB8AC3E}">
        <p14:creationId xmlns:p14="http://schemas.microsoft.com/office/powerpoint/2010/main" val="299317024"/>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928A36C-E5DD-EE8B-4E81-A42CE8AE1660}"/>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Whole Health and Tinnitus Plan of Care</a:t>
            </a:r>
          </a:p>
        </p:txBody>
      </p:sp>
      <p:sp>
        <p:nvSpPr>
          <p:cNvPr id="11" name="TextBox 10">
            <a:extLst>
              <a:ext uri="{FF2B5EF4-FFF2-40B4-BE49-F238E27FC236}">
                <a16:creationId xmlns:a16="http://schemas.microsoft.com/office/drawing/2014/main" id="{70015FEE-CF10-495B-6D5B-8B074DA17C6C}"/>
              </a:ext>
            </a:extLst>
          </p:cNvPr>
          <p:cNvSpPr txBox="1"/>
          <p:nvPr/>
        </p:nvSpPr>
        <p:spPr>
          <a:xfrm>
            <a:off x="825133" y="1270000"/>
            <a:ext cx="5561138" cy="2954655"/>
          </a:xfrm>
          <a:prstGeom prst="rect">
            <a:avLst/>
          </a:prstGeom>
          <a:noFill/>
        </p:spPr>
        <p:txBody>
          <a:bodyPr wrap="none" rtlCol="0">
            <a:spAutoFit/>
          </a:bodyPr>
          <a:lstStyle/>
          <a:p>
            <a:r>
              <a:rPr lang="en-US" sz="2400">
                <a:solidFill>
                  <a:srgbClr val="003F72"/>
                </a:solidFill>
                <a:latin typeface="Arial" panose="020B0604020202020204" pitchFamily="34" charset="0"/>
                <a:cs typeface="Arial" panose="020B0604020202020204" pitchFamily="34" charset="0"/>
              </a:rPr>
              <a:t>Where does using sound fit into your</a:t>
            </a:r>
          </a:p>
          <a:p>
            <a:r>
              <a:rPr lang="en-US" sz="2400">
                <a:solidFill>
                  <a:srgbClr val="003F72"/>
                </a:solidFill>
                <a:latin typeface="Arial" panose="020B0604020202020204" pitchFamily="34" charset="0"/>
                <a:cs typeface="Arial" panose="020B0604020202020204" pitchFamily="34" charset="0"/>
              </a:rPr>
              <a:t>Whole Health and tinnitus plan of care?</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Sounds can fit into</a:t>
            </a:r>
            <a:br>
              <a:rPr lang="en-US" sz="2400">
                <a:solidFill>
                  <a:srgbClr val="003F72"/>
                </a:solidFill>
                <a:latin typeface="Arial" panose="020B0604020202020204" pitchFamily="34" charset="0"/>
                <a:cs typeface="Arial" panose="020B0604020202020204" pitchFamily="34" charset="0"/>
              </a:rPr>
            </a:br>
            <a:r>
              <a:rPr lang="en-US" sz="2400">
                <a:solidFill>
                  <a:srgbClr val="003F72"/>
                </a:solidFill>
                <a:latin typeface="Arial" panose="020B0604020202020204" pitchFamily="34" charset="0"/>
                <a:cs typeface="Arial" panose="020B0604020202020204" pitchFamily="34" charset="0"/>
              </a:rPr>
              <a:t>different areas of self-care!</a:t>
            </a:r>
          </a:p>
          <a:p>
            <a:pPr marL="228600" indent="-228600">
              <a:lnSpc>
                <a:spcPct val="90000"/>
              </a:lnSpc>
              <a:spcBef>
                <a:spcPts val="1800"/>
              </a:spcBef>
              <a:buFont typeface="Arial" panose="020B0604020202020204" pitchFamily="34" charset="0"/>
              <a:buChar char="•"/>
            </a:pPr>
            <a:r>
              <a:rPr lang="en-US" sz="2400">
                <a:solidFill>
                  <a:srgbClr val="003F72"/>
                </a:solidFill>
                <a:latin typeface="Arial" panose="020B0604020202020204" pitchFamily="34" charset="0"/>
                <a:cs typeface="Arial" panose="020B0604020202020204" pitchFamily="34" charset="0"/>
              </a:rPr>
              <a:t>Sound can be used day or</a:t>
            </a:r>
            <a:br>
              <a:rPr lang="en-US" sz="2400">
                <a:solidFill>
                  <a:srgbClr val="003F72"/>
                </a:solidFill>
                <a:latin typeface="Arial" panose="020B0604020202020204" pitchFamily="34" charset="0"/>
                <a:cs typeface="Arial" panose="020B0604020202020204" pitchFamily="34" charset="0"/>
              </a:rPr>
            </a:br>
            <a:r>
              <a:rPr lang="en-US" sz="2400">
                <a:solidFill>
                  <a:srgbClr val="003F72"/>
                </a:solidFill>
                <a:latin typeface="Arial" panose="020B0604020202020204" pitchFamily="34" charset="0"/>
                <a:cs typeface="Arial" panose="020B0604020202020204" pitchFamily="34" charset="0"/>
              </a:rPr>
              <a:t>night, even when tinnitus is</a:t>
            </a:r>
            <a:br>
              <a:rPr lang="en-US" sz="2400">
                <a:solidFill>
                  <a:srgbClr val="003F72"/>
                </a:solidFill>
                <a:latin typeface="Arial" panose="020B0604020202020204" pitchFamily="34" charset="0"/>
                <a:cs typeface="Arial" panose="020B0604020202020204" pitchFamily="34" charset="0"/>
              </a:rPr>
            </a:br>
            <a:r>
              <a:rPr lang="en-US" sz="2400">
                <a:solidFill>
                  <a:srgbClr val="003F72"/>
                </a:solidFill>
                <a:latin typeface="Arial" panose="020B0604020202020204" pitchFamily="34" charset="0"/>
                <a:cs typeface="Arial" panose="020B0604020202020204" pitchFamily="34" charset="0"/>
              </a:rPr>
              <a:t>not bothering you. </a:t>
            </a:r>
          </a:p>
        </p:txBody>
      </p:sp>
      <p:pic>
        <p:nvPicPr>
          <p:cNvPr id="10" name="Picture 9" descr="Whole health  diagram showing self at the center of mindful awareness. ">
            <a:extLst>
              <a:ext uri="{FF2B5EF4-FFF2-40B4-BE49-F238E27FC236}">
                <a16:creationId xmlns:a16="http://schemas.microsoft.com/office/drawing/2014/main" id="{B9EA2400-EFFA-DD1D-CC7F-60A02DF01161}"/>
              </a:ext>
            </a:extLst>
          </p:cNvPr>
          <p:cNvPicPr>
            <a:picLocks noChangeAspect="1"/>
          </p:cNvPicPr>
          <p:nvPr/>
        </p:nvPicPr>
        <p:blipFill>
          <a:blip r:embed="rId3"/>
          <a:stretch>
            <a:fillRect/>
          </a:stretch>
        </p:blipFill>
        <p:spPr>
          <a:xfrm>
            <a:off x="6734355" y="-17009"/>
            <a:ext cx="5029200" cy="6114799"/>
          </a:xfrm>
          <a:prstGeom prst="rect">
            <a:avLst/>
          </a:prstGeom>
        </p:spPr>
      </p:pic>
    </p:spTree>
    <p:extLst>
      <p:ext uri="{BB962C8B-B14F-4D97-AF65-F5344CB8AC3E}">
        <p14:creationId xmlns:p14="http://schemas.microsoft.com/office/powerpoint/2010/main" val="1284925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AB4050-3133-1BF1-C27E-3E37BF7A981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D59CD1AE-FF97-EA66-5D95-38FCA251611E}"/>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Sound Devices You May Already Have</a:t>
            </a:r>
          </a:p>
        </p:txBody>
      </p:sp>
      <p:pic>
        <p:nvPicPr>
          <p:cNvPr id="13" name="Picture 12" descr="Ear buds">
            <a:extLst>
              <a:ext uri="{FF2B5EF4-FFF2-40B4-BE49-F238E27FC236}">
                <a16:creationId xmlns:a16="http://schemas.microsoft.com/office/drawing/2014/main" id="{C9BDF09C-A4A0-F203-53BB-1441EEEB35EA}"/>
              </a:ext>
            </a:extLst>
          </p:cNvPr>
          <p:cNvPicPr>
            <a:picLocks noChangeAspect="1"/>
          </p:cNvPicPr>
          <p:nvPr/>
        </p:nvPicPr>
        <p:blipFill>
          <a:blip r:embed="rId4"/>
          <a:stretch>
            <a:fillRect/>
          </a:stretch>
        </p:blipFill>
        <p:spPr>
          <a:xfrm>
            <a:off x="399122" y="996231"/>
            <a:ext cx="3657600" cy="2438400"/>
          </a:xfrm>
          <a:prstGeom prst="rect">
            <a:avLst/>
          </a:prstGeom>
        </p:spPr>
      </p:pic>
      <p:pic>
        <p:nvPicPr>
          <p:cNvPr id="7" name="Picture 6" descr="Simple aquarium">
            <a:extLst>
              <a:ext uri="{FF2B5EF4-FFF2-40B4-BE49-F238E27FC236}">
                <a16:creationId xmlns:a16="http://schemas.microsoft.com/office/drawing/2014/main" id="{5620302A-1723-137B-157F-E64671240E35}"/>
              </a:ext>
            </a:extLst>
          </p:cNvPr>
          <p:cNvPicPr>
            <a:picLocks noChangeAspect="1"/>
          </p:cNvPicPr>
          <p:nvPr/>
        </p:nvPicPr>
        <p:blipFill>
          <a:blip r:embed="rId5"/>
          <a:stretch>
            <a:fillRect/>
          </a:stretch>
        </p:blipFill>
        <p:spPr>
          <a:xfrm>
            <a:off x="4056722" y="991621"/>
            <a:ext cx="3657600" cy="2447620"/>
          </a:xfrm>
          <a:prstGeom prst="rect">
            <a:avLst/>
          </a:prstGeom>
        </p:spPr>
      </p:pic>
      <p:pic>
        <p:nvPicPr>
          <p:cNvPr id="9" name="Picture 8" descr="Fan">
            <a:extLst>
              <a:ext uri="{FF2B5EF4-FFF2-40B4-BE49-F238E27FC236}">
                <a16:creationId xmlns:a16="http://schemas.microsoft.com/office/drawing/2014/main" id="{5DD2B437-C995-63A5-59F0-37842CC531DC}"/>
              </a:ext>
            </a:extLst>
          </p:cNvPr>
          <p:cNvPicPr>
            <a:picLocks noChangeAspect="1"/>
          </p:cNvPicPr>
          <p:nvPr/>
        </p:nvPicPr>
        <p:blipFill>
          <a:blip r:embed="rId6"/>
          <a:stretch>
            <a:fillRect/>
          </a:stretch>
        </p:blipFill>
        <p:spPr>
          <a:xfrm>
            <a:off x="7741740" y="990452"/>
            <a:ext cx="3657600" cy="2438400"/>
          </a:xfrm>
          <a:prstGeom prst="rect">
            <a:avLst/>
          </a:prstGeom>
        </p:spPr>
      </p:pic>
      <p:pic>
        <p:nvPicPr>
          <p:cNvPr id="15" name="Picture 14" descr="person holding phone up to a portable speaker">
            <a:extLst>
              <a:ext uri="{FF2B5EF4-FFF2-40B4-BE49-F238E27FC236}">
                <a16:creationId xmlns:a16="http://schemas.microsoft.com/office/drawing/2014/main" id="{4C4BE856-C65E-C7EE-D000-69C9DAC9B493}"/>
              </a:ext>
            </a:extLst>
          </p:cNvPr>
          <p:cNvPicPr>
            <a:picLocks noChangeAspect="1"/>
          </p:cNvPicPr>
          <p:nvPr/>
        </p:nvPicPr>
        <p:blipFill rotWithShape="1">
          <a:blip r:embed="rId7"/>
          <a:srcRect t="15713"/>
          <a:stretch/>
        </p:blipFill>
        <p:spPr>
          <a:xfrm>
            <a:off x="1621578" y="3429000"/>
            <a:ext cx="3657600" cy="2055263"/>
          </a:xfrm>
          <a:prstGeom prst="rect">
            <a:avLst/>
          </a:prstGeom>
        </p:spPr>
      </p:pic>
      <p:pic>
        <p:nvPicPr>
          <p:cNvPr id="11" name="Picture 10" descr="tabletop fountain with rocks">
            <a:extLst>
              <a:ext uri="{FF2B5EF4-FFF2-40B4-BE49-F238E27FC236}">
                <a16:creationId xmlns:a16="http://schemas.microsoft.com/office/drawing/2014/main" id="{A30E58F4-6AF9-29EA-93AC-303802BD5DA2}"/>
              </a:ext>
            </a:extLst>
          </p:cNvPr>
          <p:cNvPicPr>
            <a:picLocks noChangeAspect="1"/>
          </p:cNvPicPr>
          <p:nvPr/>
        </p:nvPicPr>
        <p:blipFill>
          <a:blip r:embed="rId8"/>
          <a:stretch>
            <a:fillRect/>
          </a:stretch>
        </p:blipFill>
        <p:spPr>
          <a:xfrm>
            <a:off x="6928663" y="3430624"/>
            <a:ext cx="3657600" cy="2053639"/>
          </a:xfrm>
          <a:prstGeom prst="rect">
            <a:avLst/>
          </a:prstGeom>
        </p:spPr>
      </p:pic>
    </p:spTree>
    <p:extLst>
      <p:ext uri="{BB962C8B-B14F-4D97-AF65-F5344CB8AC3E}">
        <p14:creationId xmlns:p14="http://schemas.microsoft.com/office/powerpoint/2010/main" val="4051477933"/>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364EE3-CB0C-A60A-033E-ADE042A781A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82204"/>
            <a:ext cx="12192000" cy="6858000"/>
          </a:xfrm>
          <a:prstGeom prst="rect">
            <a:avLst/>
          </a:prstGeom>
        </p:spPr>
      </p:pic>
      <p:sp>
        <p:nvSpPr>
          <p:cNvPr id="3" name="Title 1">
            <a:extLst>
              <a:ext uri="{FF2B5EF4-FFF2-40B4-BE49-F238E27FC236}">
                <a16:creationId xmlns:a16="http://schemas.microsoft.com/office/drawing/2014/main" id="{DB17BD90-A673-AD64-AB4E-04E6C1E12E60}"/>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Sound Devices</a:t>
            </a:r>
          </a:p>
        </p:txBody>
      </p:sp>
      <p:pic>
        <p:nvPicPr>
          <p:cNvPr id="11" name="Picture 10" descr="portable speaker">
            <a:extLst>
              <a:ext uri="{FF2B5EF4-FFF2-40B4-BE49-F238E27FC236}">
                <a16:creationId xmlns:a16="http://schemas.microsoft.com/office/drawing/2014/main" id="{99846A75-9E55-06FA-008D-C42F955FFB07}"/>
              </a:ext>
            </a:extLst>
          </p:cNvPr>
          <p:cNvPicPr>
            <a:picLocks noChangeAspect="1"/>
          </p:cNvPicPr>
          <p:nvPr/>
        </p:nvPicPr>
        <p:blipFill>
          <a:blip r:embed="rId4"/>
          <a:stretch>
            <a:fillRect/>
          </a:stretch>
        </p:blipFill>
        <p:spPr>
          <a:xfrm>
            <a:off x="506019" y="1465473"/>
            <a:ext cx="2905125" cy="1428750"/>
          </a:xfrm>
          <a:prstGeom prst="rect">
            <a:avLst/>
          </a:prstGeom>
        </p:spPr>
      </p:pic>
      <p:pic>
        <p:nvPicPr>
          <p:cNvPr id="6" name="Picture 5" descr="portable white noise machine">
            <a:extLst>
              <a:ext uri="{FF2B5EF4-FFF2-40B4-BE49-F238E27FC236}">
                <a16:creationId xmlns:a16="http://schemas.microsoft.com/office/drawing/2014/main" id="{F72FB142-3FCF-49A9-7FD2-7B48760E3FDE}"/>
              </a:ext>
            </a:extLst>
          </p:cNvPr>
          <p:cNvPicPr>
            <a:picLocks noChangeAspect="1"/>
          </p:cNvPicPr>
          <p:nvPr/>
        </p:nvPicPr>
        <p:blipFill>
          <a:blip r:embed="rId5"/>
          <a:stretch>
            <a:fillRect/>
          </a:stretch>
        </p:blipFill>
        <p:spPr>
          <a:xfrm>
            <a:off x="3825627" y="916992"/>
            <a:ext cx="1827328" cy="2132310"/>
          </a:xfrm>
          <a:prstGeom prst="rect">
            <a:avLst/>
          </a:prstGeom>
        </p:spPr>
      </p:pic>
      <p:pic>
        <p:nvPicPr>
          <p:cNvPr id="8" name="Picture 7" descr="portable speaker">
            <a:extLst>
              <a:ext uri="{FF2B5EF4-FFF2-40B4-BE49-F238E27FC236}">
                <a16:creationId xmlns:a16="http://schemas.microsoft.com/office/drawing/2014/main" id="{A3096194-FD4D-6084-E5E8-530808333A4E}"/>
              </a:ext>
            </a:extLst>
          </p:cNvPr>
          <p:cNvPicPr>
            <a:picLocks noChangeAspect="1"/>
          </p:cNvPicPr>
          <p:nvPr/>
        </p:nvPicPr>
        <p:blipFill>
          <a:blip r:embed="rId6"/>
          <a:stretch>
            <a:fillRect/>
          </a:stretch>
        </p:blipFill>
        <p:spPr>
          <a:xfrm>
            <a:off x="6444113" y="640905"/>
            <a:ext cx="2238375" cy="2562225"/>
          </a:xfrm>
          <a:prstGeom prst="rect">
            <a:avLst/>
          </a:prstGeom>
        </p:spPr>
      </p:pic>
      <p:pic>
        <p:nvPicPr>
          <p:cNvPr id="7" name="Picture 6" descr="wireless weather radio">
            <a:extLst>
              <a:ext uri="{FF2B5EF4-FFF2-40B4-BE49-F238E27FC236}">
                <a16:creationId xmlns:a16="http://schemas.microsoft.com/office/drawing/2014/main" id="{2BB13C91-BE3C-9277-1BEA-08F6767741F3}"/>
              </a:ext>
            </a:extLst>
          </p:cNvPr>
          <p:cNvPicPr>
            <a:picLocks noChangeAspect="1"/>
          </p:cNvPicPr>
          <p:nvPr/>
        </p:nvPicPr>
        <p:blipFill>
          <a:blip r:embed="rId7"/>
          <a:stretch>
            <a:fillRect/>
          </a:stretch>
        </p:blipFill>
        <p:spPr>
          <a:xfrm>
            <a:off x="8905812" y="896150"/>
            <a:ext cx="2954069" cy="2350646"/>
          </a:xfrm>
          <a:prstGeom prst="rect">
            <a:avLst/>
          </a:prstGeom>
        </p:spPr>
      </p:pic>
      <p:pic>
        <p:nvPicPr>
          <p:cNvPr id="3078" name="Picture 6" descr="ear buds with phone interface">
            <a:extLst>
              <a:ext uri="{FF2B5EF4-FFF2-40B4-BE49-F238E27FC236}">
                <a16:creationId xmlns:a16="http://schemas.microsoft.com/office/drawing/2014/main" id="{90B49EA5-3548-0C87-26D0-2DE4C3202D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9002" y="3484192"/>
            <a:ext cx="2544060" cy="16478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ed speakers">
            <a:extLst>
              <a:ext uri="{FF2B5EF4-FFF2-40B4-BE49-F238E27FC236}">
                <a16:creationId xmlns:a16="http://schemas.microsoft.com/office/drawing/2014/main" id="{8406E5D6-C2F1-25AF-D71C-8F99A5FAF3A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79255" y="3469932"/>
            <a:ext cx="2352675" cy="1647825"/>
          </a:xfrm>
          <a:prstGeom prst="rect">
            <a:avLst/>
          </a:prstGeom>
        </p:spPr>
      </p:pic>
      <p:pic>
        <p:nvPicPr>
          <p:cNvPr id="15" name="Picture 14" descr="wireless sound machine">
            <a:extLst>
              <a:ext uri="{FF2B5EF4-FFF2-40B4-BE49-F238E27FC236}">
                <a16:creationId xmlns:a16="http://schemas.microsoft.com/office/drawing/2014/main" id="{02C66C7E-BC56-5D7D-54EC-C22209470DC6}"/>
              </a:ext>
            </a:extLst>
          </p:cNvPr>
          <p:cNvPicPr>
            <a:picLocks noChangeAspect="1"/>
          </p:cNvPicPr>
          <p:nvPr/>
        </p:nvPicPr>
        <p:blipFill rotWithShape="1">
          <a:blip r:embed="rId10"/>
          <a:srcRect l="11502" r="10984" b="6486"/>
          <a:stretch/>
        </p:blipFill>
        <p:spPr>
          <a:xfrm>
            <a:off x="6748124" y="3341803"/>
            <a:ext cx="2105014" cy="1904084"/>
          </a:xfrm>
          <a:prstGeom prst="rect">
            <a:avLst/>
          </a:prstGeom>
        </p:spPr>
      </p:pic>
      <p:pic>
        <p:nvPicPr>
          <p:cNvPr id="10" name="Picture 9" descr="sound pillow">
            <a:extLst>
              <a:ext uri="{FF2B5EF4-FFF2-40B4-BE49-F238E27FC236}">
                <a16:creationId xmlns:a16="http://schemas.microsoft.com/office/drawing/2014/main" id="{89C0E942-811E-7896-DCE4-5070B9E3A106}"/>
              </a:ext>
            </a:extLst>
          </p:cNvPr>
          <p:cNvPicPr>
            <a:picLocks noChangeAspect="1"/>
          </p:cNvPicPr>
          <p:nvPr/>
        </p:nvPicPr>
        <p:blipFill>
          <a:blip r:embed="rId11"/>
          <a:stretch>
            <a:fillRect/>
          </a:stretch>
        </p:blipFill>
        <p:spPr>
          <a:xfrm>
            <a:off x="9157745" y="3541126"/>
            <a:ext cx="2562226" cy="1904084"/>
          </a:xfrm>
          <a:prstGeom prst="rect">
            <a:avLst/>
          </a:prstGeom>
        </p:spPr>
      </p:pic>
    </p:spTree>
    <p:extLst>
      <p:ext uri="{BB962C8B-B14F-4D97-AF65-F5344CB8AC3E}">
        <p14:creationId xmlns:p14="http://schemas.microsoft.com/office/powerpoint/2010/main" val="3006324320"/>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0ABD91-330E-C4DE-8377-DCE998597BB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833E51EF-328C-BCED-C639-CDCB87B16D11}"/>
              </a:ext>
            </a:extLst>
          </p:cNvPr>
          <p:cNvSpPr txBox="1">
            <a:spLocks/>
          </p:cNvSpPr>
          <p:nvPr/>
        </p:nvSpPr>
        <p:spPr>
          <a:xfrm>
            <a:off x="0" y="21773"/>
            <a:ext cx="12192000" cy="1138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fontAlgn="auto">
              <a:spcAft>
                <a:spcPts val="0"/>
              </a:spcAft>
            </a:pPr>
            <a:r>
              <a:rPr lang="en-US" sz="3400" b="1">
                <a:solidFill>
                  <a:srgbClr val="003F72"/>
                </a:solidFill>
                <a:latin typeface="Arial Black" panose="020B0A04020102020204" pitchFamily="34" charset="0"/>
              </a:rPr>
              <a:t>Sound at Night Options</a:t>
            </a:r>
          </a:p>
        </p:txBody>
      </p:sp>
      <p:sp>
        <p:nvSpPr>
          <p:cNvPr id="2" name="Title 1">
            <a:extLst>
              <a:ext uri="{FF2B5EF4-FFF2-40B4-BE49-F238E27FC236}">
                <a16:creationId xmlns:a16="http://schemas.microsoft.com/office/drawing/2014/main" id="{C21DAF3A-A779-402C-96D9-9D9B359FB413}"/>
              </a:ext>
            </a:extLst>
          </p:cNvPr>
          <p:cNvSpPr>
            <a:spLocks noGrp="1"/>
          </p:cNvSpPr>
          <p:nvPr>
            <p:ph type="title"/>
          </p:nvPr>
        </p:nvSpPr>
        <p:spPr>
          <a:xfrm>
            <a:off x="621212" y="860546"/>
            <a:ext cx="10958169" cy="606019"/>
          </a:xfrm>
        </p:spPr>
        <p:txBody>
          <a:bodyPr>
            <a:noAutofit/>
          </a:bodyPr>
          <a:lstStyle/>
          <a:p>
            <a:pPr marL="0" indent="0" algn="ctr" eaLnBrk="0" hangingPunct="0">
              <a:lnSpc>
                <a:spcPct val="90000"/>
              </a:lnSpc>
              <a:spcBef>
                <a:spcPts val="1000"/>
              </a:spcBef>
              <a:defRPr/>
            </a:pPr>
            <a:r>
              <a:rPr lang="en-US" sz="2400">
                <a:latin typeface="Arial" panose="020B0604020202020204" pitchFamily="34" charset="0"/>
                <a:cs typeface="Arial" panose="020B0604020202020204" pitchFamily="34" charset="0"/>
              </a:rPr>
              <a:t>Sharing a bedroom with someone who doesn’t want to hear sound at night?</a:t>
            </a:r>
            <a:br>
              <a:rPr lang="en-US" sz="2400">
                <a:latin typeface="Arial" panose="020B0604020202020204" pitchFamily="34" charset="0"/>
                <a:cs typeface="Arial" panose="020B0604020202020204" pitchFamily="34" charset="0"/>
              </a:rPr>
            </a:br>
            <a:br>
              <a:rPr lang="en-US" sz="2400">
                <a:latin typeface="Arial" panose="020B0604020202020204" pitchFamily="34" charset="0"/>
                <a:cs typeface="Arial" panose="020B0604020202020204" pitchFamily="34" charset="0"/>
              </a:rPr>
            </a:br>
            <a:br>
              <a:rPr lang="en-US" sz="2400">
                <a:latin typeface="Arial" panose="020B0604020202020204" pitchFamily="34" charset="0"/>
                <a:cs typeface="Arial" panose="020B0604020202020204" pitchFamily="34" charset="0"/>
              </a:rPr>
            </a:br>
            <a:br>
              <a:rPr lang="en-US" sz="2400" kern="1200">
                <a:latin typeface="Arial" panose="020B0604020202020204" pitchFamily="34" charset="0"/>
                <a:cs typeface="Arial" panose="020B0604020202020204" pitchFamily="34" charset="0"/>
              </a:rPr>
            </a:br>
            <a:endParaRPr lang="en-US" sz="240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101929D-E37F-3BA6-2384-055860874E7C}"/>
              </a:ext>
            </a:extLst>
          </p:cNvPr>
          <p:cNvSpPr txBox="1"/>
          <p:nvPr/>
        </p:nvSpPr>
        <p:spPr>
          <a:xfrm>
            <a:off x="3003550" y="1608677"/>
            <a:ext cx="6184900" cy="461665"/>
          </a:xfrm>
          <a:prstGeom prst="rect">
            <a:avLst/>
          </a:prstGeom>
          <a:noFill/>
        </p:spPr>
        <p:txBody>
          <a:bodyPr wrap="square">
            <a:spAutoFit/>
          </a:bodyPr>
          <a:lstStyle/>
          <a:p>
            <a:pPr algn="ctr"/>
            <a:r>
              <a:rPr lang="en-US" sz="2400">
                <a:solidFill>
                  <a:srgbClr val="003F72"/>
                </a:solidFill>
                <a:latin typeface="Arial" panose="020B0604020202020204" pitchFamily="34" charset="0"/>
                <a:cs typeface="Arial" panose="020B0604020202020204" pitchFamily="34" charset="0"/>
              </a:rPr>
              <a:t>Devices that may help: </a:t>
            </a:r>
            <a:endParaRPr lang="en-US" sz="2400">
              <a:solidFill>
                <a:srgbClr val="003F72"/>
              </a:solidFill>
            </a:endParaRPr>
          </a:p>
        </p:txBody>
      </p:sp>
      <p:sp>
        <p:nvSpPr>
          <p:cNvPr id="3" name="Content Placeholder 2">
            <a:extLst>
              <a:ext uri="{FF2B5EF4-FFF2-40B4-BE49-F238E27FC236}">
                <a16:creationId xmlns:a16="http://schemas.microsoft.com/office/drawing/2014/main" id="{45BF1C82-6484-4732-BF65-C4C1FBD080B5}"/>
              </a:ext>
            </a:extLst>
          </p:cNvPr>
          <p:cNvSpPr>
            <a:spLocks noGrp="1"/>
          </p:cNvSpPr>
          <p:nvPr>
            <p:ph idx="1"/>
          </p:nvPr>
        </p:nvSpPr>
        <p:spPr>
          <a:xfrm>
            <a:off x="802688" y="2420109"/>
            <a:ext cx="2286067" cy="455140"/>
          </a:xfrm>
        </p:spPr>
        <p:txBody>
          <a:bodyPr>
            <a:normAutofit/>
          </a:bodyPr>
          <a:lstStyle/>
          <a:p>
            <a:pPr marL="0" indent="0" algn="ctr" eaLnBrk="0" hangingPunct="0">
              <a:lnSpc>
                <a:spcPct val="90000"/>
              </a:lnSpc>
              <a:spcBef>
                <a:spcPts val="1000"/>
              </a:spcBef>
              <a:buSzPct val="100000"/>
              <a:buNone/>
              <a:defRPr/>
            </a:pPr>
            <a:r>
              <a:rPr lang="en-US" sz="2200" kern="1200">
                <a:latin typeface="Arial" panose="020B0604020202020204" pitchFamily="34" charset="0"/>
                <a:cs typeface="Arial" panose="020B0604020202020204" pitchFamily="34" charset="0"/>
              </a:rPr>
              <a:t>Pillow Speakers</a:t>
            </a:r>
          </a:p>
          <a:p>
            <a:pPr marL="457200" lvl="1" indent="0" algn="ctr">
              <a:buNone/>
            </a:pPr>
            <a:endParaRPr lang="en-US"/>
          </a:p>
        </p:txBody>
      </p:sp>
      <p:pic>
        <p:nvPicPr>
          <p:cNvPr id="10" name="Picture 9">
            <a:extLst>
              <a:ext uri="{FF2B5EF4-FFF2-40B4-BE49-F238E27FC236}">
                <a16:creationId xmlns:a16="http://schemas.microsoft.com/office/drawing/2014/main" id="{1065FCC9-10D1-CD07-3D90-F55C57F7ECE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383" y="3126173"/>
            <a:ext cx="2352675" cy="1647825"/>
          </a:xfrm>
          <a:prstGeom prst="rect">
            <a:avLst/>
          </a:prstGeom>
        </p:spPr>
      </p:pic>
      <p:sp>
        <p:nvSpPr>
          <p:cNvPr id="17" name="TextBox 16">
            <a:extLst>
              <a:ext uri="{FF2B5EF4-FFF2-40B4-BE49-F238E27FC236}">
                <a16:creationId xmlns:a16="http://schemas.microsoft.com/office/drawing/2014/main" id="{E0B9A983-055F-76DF-5019-214A7368138F}"/>
              </a:ext>
            </a:extLst>
          </p:cNvPr>
          <p:cNvSpPr txBox="1"/>
          <p:nvPr/>
        </p:nvSpPr>
        <p:spPr>
          <a:xfrm>
            <a:off x="4956008" y="2413584"/>
            <a:ext cx="2277346" cy="461665"/>
          </a:xfrm>
          <a:prstGeom prst="rect">
            <a:avLst/>
          </a:prstGeom>
          <a:noFill/>
        </p:spPr>
        <p:txBody>
          <a:bodyPr wrap="square">
            <a:spAutoFit/>
          </a:bodyPr>
          <a:lstStyle/>
          <a:p>
            <a:pPr algn="ctr"/>
            <a:r>
              <a:rPr lang="en-US" sz="2400" kern="1200">
                <a:solidFill>
                  <a:srgbClr val="003F72"/>
                </a:solidFill>
                <a:latin typeface="Arial" panose="020B0604020202020204" pitchFamily="34" charset="0"/>
                <a:ea typeface="+mn-ea"/>
                <a:cs typeface="Arial" panose="020B0604020202020204" pitchFamily="34" charset="0"/>
              </a:rPr>
              <a:t>Sound Pillow </a:t>
            </a:r>
            <a:endParaRPr lang="en-US" sz="2400">
              <a:solidFill>
                <a:srgbClr val="003F72"/>
              </a:solidFill>
            </a:endParaRPr>
          </a:p>
        </p:txBody>
      </p:sp>
      <p:pic>
        <p:nvPicPr>
          <p:cNvPr id="4" name="Picture 3">
            <a:extLst>
              <a:ext uri="{FF2B5EF4-FFF2-40B4-BE49-F238E27FC236}">
                <a16:creationId xmlns:a16="http://schemas.microsoft.com/office/drawing/2014/main" id="{B3DC2F84-B74F-25D0-94A5-A179EA38225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902317" y="2811413"/>
            <a:ext cx="2277346" cy="2277346"/>
          </a:xfrm>
          <a:prstGeom prst="rect">
            <a:avLst/>
          </a:prstGeom>
        </p:spPr>
      </p:pic>
      <p:sp>
        <p:nvSpPr>
          <p:cNvPr id="19" name="TextBox 18">
            <a:extLst>
              <a:ext uri="{FF2B5EF4-FFF2-40B4-BE49-F238E27FC236}">
                <a16:creationId xmlns:a16="http://schemas.microsoft.com/office/drawing/2014/main" id="{D02611C1-C7A3-283E-2E91-98270650E0DA}"/>
              </a:ext>
            </a:extLst>
          </p:cNvPr>
          <p:cNvSpPr txBox="1"/>
          <p:nvPr/>
        </p:nvSpPr>
        <p:spPr>
          <a:xfrm>
            <a:off x="8652374" y="2393656"/>
            <a:ext cx="3100499" cy="830997"/>
          </a:xfrm>
          <a:prstGeom prst="rect">
            <a:avLst/>
          </a:prstGeom>
          <a:noFill/>
        </p:spPr>
        <p:txBody>
          <a:bodyPr wrap="square">
            <a:spAutoFit/>
          </a:bodyPr>
          <a:lstStyle/>
          <a:p>
            <a:pPr algn="ctr"/>
            <a:r>
              <a:rPr lang="en-US" sz="2400" kern="1200">
                <a:solidFill>
                  <a:srgbClr val="003F72"/>
                </a:solidFill>
                <a:latin typeface="Arial" panose="020B0604020202020204" pitchFamily="34" charset="0"/>
                <a:cs typeface="Arial" panose="020B0604020202020204" pitchFamily="34" charset="0"/>
              </a:rPr>
              <a:t>Headband with</a:t>
            </a:r>
          </a:p>
          <a:p>
            <a:pPr algn="ctr"/>
            <a:r>
              <a:rPr lang="en-US" sz="2400" kern="1200">
                <a:solidFill>
                  <a:srgbClr val="003F72"/>
                </a:solidFill>
                <a:latin typeface="Arial" panose="020B0604020202020204" pitchFamily="34" charset="0"/>
                <a:cs typeface="Arial" panose="020B0604020202020204" pitchFamily="34" charset="0"/>
              </a:rPr>
              <a:t>embedded speakers</a:t>
            </a:r>
            <a:endParaRPr lang="en-US" sz="2400">
              <a:solidFill>
                <a:srgbClr val="003F72"/>
              </a:solidFill>
            </a:endParaRPr>
          </a:p>
        </p:txBody>
      </p:sp>
      <p:pic>
        <p:nvPicPr>
          <p:cNvPr id="9" name="Picture 8">
            <a:extLst>
              <a:ext uri="{FF2B5EF4-FFF2-40B4-BE49-F238E27FC236}">
                <a16:creationId xmlns:a16="http://schemas.microsoft.com/office/drawing/2014/main" id="{FEE41A51-121A-6735-4E1E-1D026D38B2D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301701" y="3432475"/>
            <a:ext cx="1824917" cy="1381310"/>
          </a:xfrm>
          <a:prstGeom prst="rect">
            <a:avLst/>
          </a:prstGeom>
        </p:spPr>
      </p:pic>
    </p:spTree>
    <p:extLst>
      <p:ext uri="{BB962C8B-B14F-4D97-AF65-F5344CB8AC3E}">
        <p14:creationId xmlns:p14="http://schemas.microsoft.com/office/powerpoint/2010/main" val="2624116828"/>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1D2FEC-DAAC-0AC1-03F5-5BDBF17FED3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73874"/>
            <a:ext cx="12192000" cy="6858000"/>
          </a:xfrm>
          <a:prstGeom prst="rect">
            <a:avLst/>
          </a:prstGeom>
        </p:spPr>
      </p:pic>
      <p:sp>
        <p:nvSpPr>
          <p:cNvPr id="4" name="Title 1">
            <a:extLst>
              <a:ext uri="{FF2B5EF4-FFF2-40B4-BE49-F238E27FC236}">
                <a16:creationId xmlns:a16="http://schemas.microsoft.com/office/drawing/2014/main" id="{7FEDA38C-234E-2DCA-AB40-BCDC421D14C8}"/>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Pillow Speakers</a:t>
            </a:r>
          </a:p>
        </p:txBody>
      </p:sp>
      <p:sp>
        <p:nvSpPr>
          <p:cNvPr id="1207302" name="Rectangle 6">
            <a:extLst>
              <a:ext uri="{FF2B5EF4-FFF2-40B4-BE49-F238E27FC236}">
                <a16:creationId xmlns:a16="http://schemas.microsoft.com/office/drawing/2014/main" id="{FBEEA620-D9E4-48AF-A156-00869A690BF4}"/>
              </a:ext>
            </a:extLst>
          </p:cNvPr>
          <p:cNvSpPr>
            <a:spLocks noGrp="1" noChangeArrowheads="1"/>
          </p:cNvSpPr>
          <p:nvPr>
            <p:ph type="body" idx="1"/>
          </p:nvPr>
        </p:nvSpPr>
        <p:spPr>
          <a:xfrm>
            <a:off x="367578" y="1308533"/>
            <a:ext cx="6886662" cy="4528387"/>
          </a:xfrm>
        </p:spPr>
        <p:txBody>
          <a:bodyPr/>
          <a:lstStyle/>
          <a:p>
            <a:pPr marL="228600" lvl="1" eaLnBrk="0" hangingPunct="0">
              <a:lnSpc>
                <a:spcPct val="90000"/>
              </a:lnSpc>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Slide the speakers into your pillowcase</a:t>
            </a:r>
          </a:p>
          <a:p>
            <a:pPr marL="228600" lvl="1" eaLnBrk="0" hangingPunct="0">
              <a:lnSpc>
                <a:spcPct val="90000"/>
              </a:lnSpc>
              <a:spcBef>
                <a:spcPts val="1000"/>
              </a:spcBef>
              <a:buSzPct val="100000"/>
              <a:buFont typeface="Arial" panose="020B0604020202020204" pitchFamily="34" charset="0"/>
              <a:buChar char="•"/>
              <a:defRPr/>
            </a:pPr>
            <a:endParaRPr lang="en-US" kern="1200">
              <a:latin typeface="Arial" panose="020B0604020202020204" pitchFamily="34" charset="0"/>
              <a:cs typeface="Arial" panose="020B0604020202020204" pitchFamily="34" charset="0"/>
            </a:endParaRPr>
          </a:p>
          <a:p>
            <a:pPr marL="228600" lvl="1" eaLnBrk="0" hangingPunct="0">
              <a:lnSpc>
                <a:spcPct val="90000"/>
              </a:lnSpc>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A standard sized pillowcase with a pocket is available to hold the speakers in place </a:t>
            </a:r>
          </a:p>
          <a:p>
            <a:pPr marL="228600" lvl="1" eaLnBrk="0" hangingPunct="0">
              <a:lnSpc>
                <a:spcPct val="90000"/>
              </a:lnSpc>
              <a:spcBef>
                <a:spcPts val="1000"/>
              </a:spcBef>
              <a:buSzPct val="100000"/>
              <a:buFont typeface="Arial" panose="020B0604020202020204" pitchFamily="34" charset="0"/>
              <a:buChar char="•"/>
              <a:defRPr/>
            </a:pPr>
            <a:endParaRPr lang="en-US" kern="1200">
              <a:latin typeface="Arial" panose="020B0604020202020204" pitchFamily="34" charset="0"/>
              <a:cs typeface="Arial" panose="020B0604020202020204" pitchFamily="34" charset="0"/>
            </a:endParaRPr>
          </a:p>
          <a:p>
            <a:pPr marL="228600" lvl="1" eaLnBrk="0" hangingPunct="0">
              <a:lnSpc>
                <a:spcPct val="90000"/>
              </a:lnSpc>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Has a 3.5mm plug that can be plugged into any sound device with a standard headphone jack</a:t>
            </a:r>
          </a:p>
          <a:p>
            <a:pPr marL="228600" lvl="1" eaLnBrk="0" hangingPunct="0">
              <a:lnSpc>
                <a:spcPct val="90000"/>
              </a:lnSpc>
              <a:spcBef>
                <a:spcPts val="1000"/>
              </a:spcBef>
              <a:buSzPct val="100000"/>
              <a:buFont typeface="Arial" panose="020B0604020202020204" pitchFamily="34" charset="0"/>
              <a:buChar char="•"/>
              <a:defRPr/>
            </a:pPr>
            <a:endParaRPr lang="en-US" kern="1200">
              <a:latin typeface="Arial" panose="020B0604020202020204" pitchFamily="34" charset="0"/>
              <a:cs typeface="Arial" panose="020B0604020202020204" pitchFamily="34" charset="0"/>
            </a:endParaRPr>
          </a:p>
          <a:p>
            <a:pPr marL="228600" indent="-228600" eaLnBrk="0" hangingPunct="0">
              <a:lnSpc>
                <a:spcPct val="90000"/>
              </a:lnSpc>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Disadvantage: sound is usually only heard in one ear when sleeping on your side</a:t>
            </a:r>
          </a:p>
          <a:p>
            <a:pPr marL="628650" lvl="1" indent="-228600" eaLnBrk="0" hangingPunct="0">
              <a:lnSpc>
                <a:spcPct val="90000"/>
              </a:lnSpc>
              <a:spcBef>
                <a:spcPts val="1000"/>
              </a:spcBef>
              <a:buSzPct val="100000"/>
              <a:buFont typeface="Arial" panose="020B0604020202020204" pitchFamily="34" charset="0"/>
              <a:buChar char="•"/>
              <a:defRPr/>
            </a:pPr>
            <a:endParaRPr lang="en-US" sz="2200" kern="1200">
              <a:latin typeface="Arial" panose="020B0604020202020204" pitchFamily="34" charset="0"/>
              <a:cs typeface="Arial" panose="020B0604020202020204" pitchFamily="34" charset="0"/>
            </a:endParaRPr>
          </a:p>
        </p:txBody>
      </p:sp>
      <p:pic>
        <p:nvPicPr>
          <p:cNvPr id="5" name="Picture 4" descr="Pillow speakers">
            <a:extLst>
              <a:ext uri="{FF2B5EF4-FFF2-40B4-BE49-F238E27FC236}">
                <a16:creationId xmlns:a16="http://schemas.microsoft.com/office/drawing/2014/main" id="{8D78193B-0C23-130D-3EC4-1C6A79760E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9250" y="1138238"/>
            <a:ext cx="3012239" cy="2109787"/>
          </a:xfrm>
          <a:prstGeom prst="rect">
            <a:avLst/>
          </a:prstGeom>
        </p:spPr>
      </p:pic>
      <p:pic>
        <p:nvPicPr>
          <p:cNvPr id="6" name="Picture 5" descr="Pillow speakers">
            <a:extLst>
              <a:ext uri="{FF2B5EF4-FFF2-40B4-BE49-F238E27FC236}">
                <a16:creationId xmlns:a16="http://schemas.microsoft.com/office/drawing/2014/main" id="{EE8EBF8D-9A4B-A790-AF87-D77D8E280BE1}"/>
              </a:ext>
            </a:extLst>
          </p:cNvPr>
          <p:cNvPicPr>
            <a:picLocks noChangeAspect="1"/>
          </p:cNvPicPr>
          <p:nvPr/>
        </p:nvPicPr>
        <p:blipFill>
          <a:blip r:embed="rId5"/>
          <a:stretch>
            <a:fillRect/>
          </a:stretch>
        </p:blipFill>
        <p:spPr>
          <a:xfrm>
            <a:off x="8509250" y="3435941"/>
            <a:ext cx="3028322" cy="2280148"/>
          </a:xfrm>
          <a:prstGeom prst="rect">
            <a:avLst/>
          </a:prstGeom>
        </p:spPr>
      </p:pic>
    </p:spTree>
    <p:extLst>
      <p:ext uri="{BB962C8B-B14F-4D97-AF65-F5344CB8AC3E}">
        <p14:creationId xmlns:p14="http://schemas.microsoft.com/office/powerpoint/2010/main" val="13305903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07302">
                                            <p:txEl>
                                              <p:pRg st="0" end="0"/>
                                            </p:txEl>
                                          </p:spTgt>
                                        </p:tgtEl>
                                        <p:attrNameLst>
                                          <p:attrName>style.visibility</p:attrName>
                                        </p:attrNameLst>
                                      </p:cBhvr>
                                      <p:to>
                                        <p:strVal val="visible"/>
                                      </p:to>
                                    </p:set>
                                    <p:animEffect transition="in" filter="fade">
                                      <p:cBhvr>
                                        <p:cTn id="7" dur="2000"/>
                                        <p:tgtEl>
                                          <p:spTgt spid="120730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07302">
                                            <p:txEl>
                                              <p:pRg st="2" end="2"/>
                                            </p:txEl>
                                          </p:spTgt>
                                        </p:tgtEl>
                                        <p:attrNameLst>
                                          <p:attrName>style.visibility</p:attrName>
                                        </p:attrNameLst>
                                      </p:cBhvr>
                                      <p:to>
                                        <p:strVal val="visible"/>
                                      </p:to>
                                    </p:set>
                                    <p:animEffect transition="in" filter="fade">
                                      <p:cBhvr>
                                        <p:cTn id="10" dur="2000"/>
                                        <p:tgtEl>
                                          <p:spTgt spid="1207302">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07302">
                                            <p:txEl>
                                              <p:pRg st="4" end="4"/>
                                            </p:txEl>
                                          </p:spTgt>
                                        </p:tgtEl>
                                        <p:attrNameLst>
                                          <p:attrName>style.visibility</p:attrName>
                                        </p:attrNameLst>
                                      </p:cBhvr>
                                      <p:to>
                                        <p:strVal val="visible"/>
                                      </p:to>
                                    </p:set>
                                    <p:animEffect transition="in" filter="fade">
                                      <p:cBhvr>
                                        <p:cTn id="13" dur="2000"/>
                                        <p:tgtEl>
                                          <p:spTgt spid="1207302">
                                            <p:txEl>
                                              <p:pRg st="4" end="4"/>
                                            </p:txEl>
                                          </p:spTgt>
                                        </p:tgtEl>
                                      </p:cBhvr>
                                    </p:animEffect>
                                  </p:childTnLst>
                                </p:cTn>
                              </p:par>
                            </p:childTnLst>
                          </p:cTn>
                        </p:par>
                      </p:childTnLst>
                    </p:cTn>
                  </p:par>
                  <p:par>
                    <p:cTn id="14" fill="hold">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07302">
                                            <p:txEl>
                                              <p:pRg st="6" end="6"/>
                                            </p:txEl>
                                          </p:spTgt>
                                        </p:tgtEl>
                                        <p:attrNameLst>
                                          <p:attrName>style.visibility</p:attrName>
                                        </p:attrNameLst>
                                      </p:cBhvr>
                                      <p:to>
                                        <p:strVal val="visible"/>
                                      </p:to>
                                    </p:set>
                                    <p:animEffect transition="in" filter="fade">
                                      <p:cBhvr>
                                        <p:cTn id="18" dur="2000"/>
                                        <p:tgtEl>
                                          <p:spTgt spid="120730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7302" grpId="0" uiExpand="1"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A1BBC7-A816-94AB-F28D-42ECA7E5BA5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116AB61D-564A-107F-7423-200A02C2C637}"/>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Sound Pillow</a:t>
            </a:r>
          </a:p>
        </p:txBody>
      </p:sp>
      <p:sp>
        <p:nvSpPr>
          <p:cNvPr id="3" name="Content Placeholder 2">
            <a:extLst>
              <a:ext uri="{FF2B5EF4-FFF2-40B4-BE49-F238E27FC236}">
                <a16:creationId xmlns:a16="http://schemas.microsoft.com/office/drawing/2014/main" id="{A3A17E1F-F331-7562-7A50-C94779D2D1BE}"/>
              </a:ext>
            </a:extLst>
          </p:cNvPr>
          <p:cNvSpPr>
            <a:spLocks noGrp="1"/>
          </p:cNvSpPr>
          <p:nvPr>
            <p:ph idx="1"/>
          </p:nvPr>
        </p:nvSpPr>
        <p:spPr>
          <a:xfrm>
            <a:off x="317202" y="1617662"/>
            <a:ext cx="7143476" cy="3410638"/>
          </a:xfrm>
        </p:spPr>
        <p:txBody>
          <a:bodyPr/>
          <a:lstStyle/>
          <a:p>
            <a:pPr marL="628650" lvl="2" eaLnBrk="0" hangingPunct="0">
              <a:lnSpc>
                <a:spcPct val="90000"/>
              </a:lnSpc>
              <a:spcBef>
                <a:spcPts val="1000"/>
              </a:spcBef>
              <a:buSzPct val="100000"/>
              <a:buFont typeface="Arial" panose="020B0604020202020204" pitchFamily="34" charset="0"/>
              <a:buChar char="•"/>
              <a:defRPr/>
            </a:pPr>
            <a:r>
              <a:rPr lang="en-US" sz="2400">
                <a:effectLst/>
                <a:ea typeface="Calibri" panose="020F0502020204030204" pitchFamily="34" charset="0"/>
              </a:rPr>
              <a:t>Two high fidelity, ultra-thin stereo speakers positioned deep within the pillow</a:t>
            </a:r>
          </a:p>
          <a:p>
            <a:pPr marL="628650" lvl="2" eaLnBrk="0" hangingPunct="0">
              <a:lnSpc>
                <a:spcPct val="90000"/>
              </a:lnSpc>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It has a 3.5mm connector that can be plugged into any sound device with a standard headphone jack</a:t>
            </a:r>
          </a:p>
          <a:p>
            <a:pPr marL="628650" lvl="2" eaLnBrk="0" hangingPunct="0">
              <a:lnSpc>
                <a:spcPct val="90000"/>
              </a:lnSpc>
              <a:spcBef>
                <a:spcPts val="1000"/>
              </a:spcBef>
              <a:buSzPct val="100000"/>
              <a:buFont typeface="Arial" panose="020B0604020202020204" pitchFamily="34" charset="0"/>
              <a:buChar char="•"/>
              <a:defRPr/>
            </a:pPr>
            <a:r>
              <a:rPr lang="en-US" kern="1200">
                <a:latin typeface="Arial" panose="020B0604020202020204" pitchFamily="34" charset="0"/>
                <a:ea typeface="Calibri" panose="020F0502020204030204" pitchFamily="34" charset="0"/>
                <a:cs typeface="Arial" panose="020B0604020202020204" pitchFamily="34" charset="0"/>
              </a:rPr>
              <a:t>Bluetooth option available</a:t>
            </a:r>
            <a:endParaRPr lang="en-US">
              <a:ea typeface="Calibri" panose="020F0502020204030204" pitchFamily="34" charset="0"/>
            </a:endParaRPr>
          </a:p>
          <a:p>
            <a:pPr marL="628650" lvl="2" eaLnBrk="0" hangingPunct="0">
              <a:lnSpc>
                <a:spcPct val="90000"/>
              </a:lnSpc>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Disadvantage: </a:t>
            </a:r>
            <a:r>
              <a:rPr lang="en-US" sz="2400" kern="1200">
                <a:latin typeface="Arial" panose="020B0604020202020204" pitchFamily="34" charset="0"/>
                <a:cs typeface="Arial" panose="020B0604020202020204" pitchFamily="34" charset="0"/>
              </a:rPr>
              <a:t>sound is usually only heard in one ear when sleeping on your side</a:t>
            </a:r>
            <a:endParaRPr lang="en-US" sz="2400" kern="1200">
              <a:ea typeface="+mn-ea"/>
              <a:cs typeface="Arial" panose="020B0604020202020204" pitchFamily="34" charset="0"/>
            </a:endParaRPr>
          </a:p>
        </p:txBody>
      </p:sp>
      <p:pic>
        <p:nvPicPr>
          <p:cNvPr id="9" name="Picture 8" descr="Man resting on pillow, demonstrating use of pillow speakers">
            <a:extLst>
              <a:ext uri="{FF2B5EF4-FFF2-40B4-BE49-F238E27FC236}">
                <a16:creationId xmlns:a16="http://schemas.microsoft.com/office/drawing/2014/main" id="{086F415C-781D-436A-6EAB-FA25C72E32DF}"/>
              </a:ext>
            </a:extLst>
          </p:cNvPr>
          <p:cNvPicPr>
            <a:picLocks noChangeAspect="1"/>
          </p:cNvPicPr>
          <p:nvPr/>
        </p:nvPicPr>
        <p:blipFill>
          <a:blip r:embed="rId4"/>
          <a:stretch>
            <a:fillRect/>
          </a:stretch>
        </p:blipFill>
        <p:spPr>
          <a:xfrm>
            <a:off x="8204252" y="2195165"/>
            <a:ext cx="3379158" cy="2255633"/>
          </a:xfrm>
          <a:prstGeom prst="rect">
            <a:avLst/>
          </a:prstGeom>
        </p:spPr>
      </p:pic>
    </p:spTree>
    <p:extLst>
      <p:ext uri="{BB962C8B-B14F-4D97-AF65-F5344CB8AC3E}">
        <p14:creationId xmlns:p14="http://schemas.microsoft.com/office/powerpoint/2010/main" val="3015603996"/>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EC146D-EDD9-1484-5BB0-1A5FADDCB54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51AB5DA-CCAE-E7C2-96F9-D7B79FB025EC}"/>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Headband with Embedded Speakers</a:t>
            </a:r>
          </a:p>
        </p:txBody>
      </p:sp>
      <p:sp>
        <p:nvSpPr>
          <p:cNvPr id="1208326" name="Rectangle 6">
            <a:extLst>
              <a:ext uri="{FF2B5EF4-FFF2-40B4-BE49-F238E27FC236}">
                <a16:creationId xmlns:a16="http://schemas.microsoft.com/office/drawing/2014/main" id="{FAD79E2E-F875-4760-A3D1-4BD76B7C0696}"/>
              </a:ext>
            </a:extLst>
          </p:cNvPr>
          <p:cNvSpPr>
            <a:spLocks noGrp="1" noChangeArrowheads="1"/>
          </p:cNvSpPr>
          <p:nvPr>
            <p:ph type="body" idx="1"/>
          </p:nvPr>
        </p:nvSpPr>
        <p:spPr>
          <a:xfrm>
            <a:off x="507711" y="1189021"/>
            <a:ext cx="5361878" cy="4478013"/>
          </a:xfrm>
        </p:spPr>
        <p:txBody>
          <a:bodyPr>
            <a:normAutofit/>
          </a:bodyPr>
          <a:lstStyle/>
          <a:p>
            <a:pPr marL="228600"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Wired or wireless option available </a:t>
            </a:r>
          </a:p>
          <a:p>
            <a:pPr marL="628650" lvl="1"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Wired option plugs into any device with standard headphone jack </a:t>
            </a:r>
          </a:p>
          <a:p>
            <a:pPr marL="628650" lvl="1"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Wireless option pairs with Bluetooth-capable devices</a:t>
            </a:r>
          </a:p>
          <a:p>
            <a:pPr marL="228600" indent="-228600" eaLnBrk="0" hangingPunct="0">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Only you hear the sound</a:t>
            </a:r>
          </a:p>
          <a:p>
            <a:pPr marL="228600" lvl="1" eaLnBrk="0" hangingPunct="0">
              <a:lnSpc>
                <a:spcPct val="90000"/>
              </a:lnSpc>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Sound is heard in both ears</a:t>
            </a:r>
          </a:p>
          <a:p>
            <a:pPr marL="228600" lvl="1" eaLnBrk="0" hangingPunct="0">
              <a:lnSpc>
                <a:spcPct val="90000"/>
              </a:lnSpc>
              <a:spcBef>
                <a:spcPts val="10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Some don’t like the extra warmth when sleeping</a:t>
            </a:r>
          </a:p>
          <a:p>
            <a:pPr marL="228600" indent="-228600" eaLnBrk="0" hangingPunct="0">
              <a:spcBef>
                <a:spcPts val="1800"/>
              </a:spcBef>
              <a:buSzPct val="100000"/>
              <a:buFont typeface="Arial" panose="020B0604020202020204" pitchFamily="34" charset="0"/>
              <a:buChar char="•"/>
              <a:defRPr/>
            </a:pPr>
            <a:endParaRPr lang="en-US" kern="1200">
              <a:latin typeface="Arial" panose="020B0604020202020204" pitchFamily="34" charset="0"/>
              <a:cs typeface="Arial" panose="020B0604020202020204" pitchFamily="34" charset="0"/>
            </a:endParaRPr>
          </a:p>
        </p:txBody>
      </p:sp>
      <p:pic>
        <p:nvPicPr>
          <p:cNvPr id="10" name="Picture 9" descr="Woman sleeping, demonstrating use of headband with embedded speakers">
            <a:extLst>
              <a:ext uri="{FF2B5EF4-FFF2-40B4-BE49-F238E27FC236}">
                <a16:creationId xmlns:a16="http://schemas.microsoft.com/office/drawing/2014/main" id="{F6683168-5619-4437-FBE8-3A1710847533}"/>
              </a:ext>
            </a:extLst>
          </p:cNvPr>
          <p:cNvPicPr>
            <a:picLocks noChangeAspect="1"/>
          </p:cNvPicPr>
          <p:nvPr/>
        </p:nvPicPr>
        <p:blipFill>
          <a:blip r:embed="rId4"/>
          <a:stretch>
            <a:fillRect/>
          </a:stretch>
        </p:blipFill>
        <p:spPr>
          <a:xfrm>
            <a:off x="6757922" y="1604961"/>
            <a:ext cx="4819650" cy="3648075"/>
          </a:xfrm>
          <a:prstGeom prst="rect">
            <a:avLst/>
          </a:prstGeom>
        </p:spPr>
      </p:pic>
    </p:spTree>
    <p:extLst>
      <p:ext uri="{BB962C8B-B14F-4D97-AF65-F5344CB8AC3E}">
        <p14:creationId xmlns:p14="http://schemas.microsoft.com/office/powerpoint/2010/main" val="19870312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08326">
                                            <p:txEl>
                                              <p:pRg st="3" end="3"/>
                                            </p:txEl>
                                          </p:spTgt>
                                        </p:tgtEl>
                                        <p:attrNameLst>
                                          <p:attrName>style.visibility</p:attrName>
                                        </p:attrNameLst>
                                      </p:cBhvr>
                                      <p:to>
                                        <p:strVal val="visible"/>
                                      </p:to>
                                    </p:set>
                                    <p:animEffect transition="in" filter="fade">
                                      <p:cBhvr>
                                        <p:cTn id="7" dur="2000"/>
                                        <p:tgtEl>
                                          <p:spTgt spid="1208326">
                                            <p:txEl>
                                              <p:pRg st="3" end="3"/>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08326">
                                            <p:txEl>
                                              <p:pRg st="4" end="4"/>
                                            </p:txEl>
                                          </p:spTgt>
                                        </p:tgtEl>
                                        <p:attrNameLst>
                                          <p:attrName>style.visibility</p:attrName>
                                        </p:attrNameLst>
                                      </p:cBhvr>
                                      <p:to>
                                        <p:strVal val="visible"/>
                                      </p:to>
                                    </p:set>
                                    <p:animEffect transition="in" filter="fade">
                                      <p:cBhvr>
                                        <p:cTn id="11" dur="2000"/>
                                        <p:tgtEl>
                                          <p:spTgt spid="1208326">
                                            <p:txEl>
                                              <p:pRg st="4" end="4"/>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08326">
                                            <p:txEl>
                                              <p:pRg st="5" end="5"/>
                                            </p:txEl>
                                          </p:spTgt>
                                        </p:tgtEl>
                                        <p:attrNameLst>
                                          <p:attrName>style.visibility</p:attrName>
                                        </p:attrNameLst>
                                      </p:cBhvr>
                                      <p:to>
                                        <p:strVal val="visible"/>
                                      </p:to>
                                    </p:set>
                                    <p:animEffect transition="in" filter="fade">
                                      <p:cBhvr>
                                        <p:cTn id="14" dur="2000"/>
                                        <p:tgtEl>
                                          <p:spTgt spid="1208326">
                                            <p:txEl>
                                              <p:pRg st="5" end="5"/>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08326">
                                            <p:txEl>
                                              <p:pRg st="5" end="5"/>
                                            </p:txEl>
                                          </p:spTgt>
                                        </p:tgtEl>
                                        <p:attrNameLst>
                                          <p:attrName>style.visibility</p:attrName>
                                        </p:attrNameLst>
                                      </p:cBhvr>
                                      <p:to>
                                        <p:strVal val="visible"/>
                                      </p:to>
                                    </p:set>
                                    <p:animEffect transition="in" filter="fade">
                                      <p:cBhvr>
                                        <p:cTn id="17" dur="2000"/>
                                        <p:tgtEl>
                                          <p:spTgt spid="120832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2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90FB5F6-2B52-1F67-C1EF-6EA75F9E25F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C675C6B0-1FD2-0FB1-0D6A-F1064DA1C182}"/>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Toolbar:</a:t>
            </a:r>
            <a:r>
              <a:rPr kumimoji="0" lang="en-US" sz="200" b="1" i="0" u="none" strike="noStrike" kern="1200" cap="none" spc="0" normalizeH="0" baseline="0" noProof="0">
                <a:ln>
                  <a:noFill/>
                </a:ln>
                <a:effectLst/>
                <a:uLnTx/>
                <a:uFillTx/>
                <a:latin typeface="Arial Black" panose="020B0A04020102020204" pitchFamily="34" charset="0"/>
                <a:ea typeface="+mj-ea"/>
                <a:cs typeface="+mj-cs"/>
              </a:rPr>
              <a:t>3</a:t>
            </a:r>
            <a:endPar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endParaRPr>
          </a:p>
        </p:txBody>
      </p:sp>
      <p:pic>
        <p:nvPicPr>
          <p:cNvPr id="3" name="!!connectPicture" descr="Power on/off icon">
            <a:extLst>
              <a:ext uri="{FF2B5EF4-FFF2-40B4-BE49-F238E27FC236}">
                <a16:creationId xmlns:a16="http://schemas.microsoft.com/office/drawing/2014/main" id="{EECB808D-78BC-C241-CAA3-8906392C2577}"/>
              </a:ext>
            </a:extLst>
          </p:cNvPr>
          <p:cNvPicPr>
            <a:picLocks noChangeAspect="1"/>
          </p:cNvPicPr>
          <p:nvPr/>
        </p:nvPicPr>
        <p:blipFill>
          <a:blip r:embed="rId3"/>
          <a:stretch>
            <a:fillRect/>
          </a:stretch>
        </p:blipFill>
        <p:spPr>
          <a:xfrm>
            <a:off x="5183449" y="451474"/>
            <a:ext cx="1828800" cy="2060611"/>
          </a:xfrm>
          <a:prstGeom prst="rect">
            <a:avLst/>
          </a:prstGeom>
        </p:spPr>
      </p:pic>
      <p:cxnSp>
        <p:nvCxnSpPr>
          <p:cNvPr id="2" name="!!lineSegment">
            <a:extLst>
              <a:ext uri="{FF2B5EF4-FFF2-40B4-BE49-F238E27FC236}">
                <a16:creationId xmlns:a16="http://schemas.microsoft.com/office/drawing/2014/main" id="{ED9859CB-7A35-2E44-CA18-4F13CD76C0D6}"/>
              </a:ext>
              <a:ext uri="{C183D7F6-B498-43B3-948B-1728B52AA6E4}">
                <adec:decorative xmlns:adec="http://schemas.microsoft.com/office/drawing/2017/decorative" val="1"/>
              </a:ext>
            </a:extLst>
          </p:cNvPr>
          <p:cNvCxnSpPr/>
          <p:nvPr/>
        </p:nvCxnSpPr>
        <p:spPr>
          <a:xfrm>
            <a:off x="616950" y="4073460"/>
            <a:ext cx="5486400" cy="0"/>
          </a:xfrm>
          <a:prstGeom prst="line">
            <a:avLst/>
          </a:prstGeom>
          <a:ln w="38100">
            <a:solidFill>
              <a:srgbClr val="003F72"/>
            </a:solidFill>
          </a:ln>
        </p:spPr>
        <p:style>
          <a:lnRef idx="1">
            <a:schemeClr val="accent1"/>
          </a:lnRef>
          <a:fillRef idx="0">
            <a:schemeClr val="accent1"/>
          </a:fillRef>
          <a:effectRef idx="0">
            <a:schemeClr val="accent1"/>
          </a:effectRef>
          <a:fontRef idx="minor">
            <a:schemeClr val="tx1"/>
          </a:fontRef>
        </p:style>
      </p:cxnSp>
      <p:pic>
        <p:nvPicPr>
          <p:cNvPr id="5" name="!!micPicture">
            <a:extLst>
              <a:ext uri="{FF2B5EF4-FFF2-40B4-BE49-F238E27FC236}">
                <a16:creationId xmlns:a16="http://schemas.microsoft.com/office/drawing/2014/main" id="{21C01B06-54AF-B76C-4051-E7FFC0BDE08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11089" y="2559911"/>
            <a:ext cx="914400" cy="868426"/>
          </a:xfrm>
          <a:prstGeom prst="rect">
            <a:avLst/>
          </a:prstGeom>
        </p:spPr>
      </p:pic>
      <p:sp>
        <p:nvSpPr>
          <p:cNvPr id="6" name="!!mic">
            <a:extLst>
              <a:ext uri="{FF2B5EF4-FFF2-40B4-BE49-F238E27FC236}">
                <a16:creationId xmlns:a16="http://schemas.microsoft.com/office/drawing/2014/main" id="{1FEA1F7F-EEF5-1897-E0FA-500F52BBBE97}"/>
              </a:ext>
              <a:ext uri="{C183D7F6-B498-43B3-948B-1728B52AA6E4}">
                <adec:decorative xmlns:adec="http://schemas.microsoft.com/office/drawing/2017/decorative" val="1"/>
              </a:ext>
            </a:extLst>
          </p:cNvPr>
          <p:cNvSpPr/>
          <p:nvPr/>
        </p:nvSpPr>
        <p:spPr>
          <a:xfrm>
            <a:off x="4038807"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US" sz="500" b="1">
                <a:solidFill>
                  <a:srgbClr val="003F72"/>
                </a:solidFill>
                <a:latin typeface="Arial" panose="020B0604020202020204" pitchFamily="34" charset="0"/>
                <a:cs typeface="Arial" panose="020B0604020202020204" pitchFamily="34" charset="0"/>
              </a:rPr>
              <a:t>MIC</a:t>
            </a:r>
          </a:p>
          <a:p>
            <a:pPr algn="ctr"/>
            <a:r>
              <a:rPr lang="en-US" sz="500" b="1">
                <a:solidFill>
                  <a:srgbClr val="003F72"/>
                </a:solidFill>
                <a:latin typeface="Arial" panose="020B0604020202020204" pitchFamily="34" charset="0"/>
                <a:cs typeface="Arial" panose="020B0604020202020204" pitchFamily="34" charset="0"/>
              </a:rPr>
              <a:t>ON/OFF</a:t>
            </a:r>
          </a:p>
        </p:txBody>
      </p:sp>
      <p:pic>
        <p:nvPicPr>
          <p:cNvPr id="7" name="!!cameraPicture">
            <a:extLst>
              <a:ext uri="{FF2B5EF4-FFF2-40B4-BE49-F238E27FC236}">
                <a16:creationId xmlns:a16="http://schemas.microsoft.com/office/drawing/2014/main" id="{E7E306A7-C91D-2EB7-0A84-8EF7983B7DE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983106" y="2556598"/>
            <a:ext cx="914400" cy="868426"/>
          </a:xfrm>
          <a:prstGeom prst="rect">
            <a:avLst/>
          </a:prstGeom>
        </p:spPr>
      </p:pic>
      <p:sp>
        <p:nvSpPr>
          <p:cNvPr id="26" name="!!camera">
            <a:extLst>
              <a:ext uri="{FF2B5EF4-FFF2-40B4-BE49-F238E27FC236}">
                <a16:creationId xmlns:a16="http://schemas.microsoft.com/office/drawing/2014/main" id="{B0D74066-8EB5-3DD7-5D66-405F8A8DC0AA}"/>
              </a:ext>
              <a:ext uri="{C183D7F6-B498-43B3-948B-1728B52AA6E4}">
                <adec:decorative xmlns:adec="http://schemas.microsoft.com/office/drawing/2017/decorative" val="1"/>
              </a:ext>
            </a:extLst>
          </p:cNvPr>
          <p:cNvSpPr/>
          <p:nvPr/>
        </p:nvSpPr>
        <p:spPr>
          <a:xfrm>
            <a:off x="2210916" y="3845450"/>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tIns="274320" rIns="0" bIns="0" rtlCol="0" anchor="ctr" anchorCtr="0"/>
          <a:lstStyle/>
          <a:p>
            <a:pPr algn="ctr"/>
            <a:r>
              <a:rPr lang="en-US" sz="500" b="1">
                <a:solidFill>
                  <a:srgbClr val="003F72"/>
                </a:solidFill>
                <a:latin typeface="Arial" panose="020B0604020202020204" pitchFamily="34" charset="0"/>
                <a:cs typeface="Arial" panose="020B0604020202020204" pitchFamily="34" charset="0"/>
              </a:rPr>
              <a:t>CAMERA</a:t>
            </a:r>
          </a:p>
          <a:p>
            <a:pPr algn="ctr"/>
            <a:r>
              <a:rPr lang="en-US" sz="500" b="1">
                <a:solidFill>
                  <a:srgbClr val="003F72"/>
                </a:solidFill>
                <a:latin typeface="Arial" panose="020B0604020202020204" pitchFamily="34" charset="0"/>
                <a:cs typeface="Arial" panose="020B0604020202020204" pitchFamily="34" charset="0"/>
              </a:rPr>
              <a:t>ON/OFF</a:t>
            </a:r>
          </a:p>
          <a:p>
            <a:pPr algn="ctr"/>
            <a:endParaRPr lang="en-US">
              <a:solidFill>
                <a:srgbClr val="003F72"/>
              </a:solidFill>
            </a:endParaRPr>
          </a:p>
        </p:txBody>
      </p:sp>
      <p:pic>
        <p:nvPicPr>
          <p:cNvPr id="9" name="!!volumePicture">
            <a:extLst>
              <a:ext uri="{FF2B5EF4-FFF2-40B4-BE49-F238E27FC236}">
                <a16:creationId xmlns:a16="http://schemas.microsoft.com/office/drawing/2014/main" id="{87AE8155-EC8D-510C-B818-2965951462B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52707" y="2799057"/>
            <a:ext cx="914400" cy="631768"/>
          </a:xfrm>
          <a:prstGeom prst="rect">
            <a:avLst/>
          </a:prstGeom>
        </p:spPr>
      </p:pic>
      <p:sp>
        <p:nvSpPr>
          <p:cNvPr id="28" name="!!volume">
            <a:extLst>
              <a:ext uri="{FF2B5EF4-FFF2-40B4-BE49-F238E27FC236}">
                <a16:creationId xmlns:a16="http://schemas.microsoft.com/office/drawing/2014/main" id="{A5BFE65A-B018-EA2C-AEBD-46B6EA24B607}"/>
              </a:ext>
              <a:ext uri="{C183D7F6-B498-43B3-948B-1728B52AA6E4}">
                <adec:decorative xmlns:adec="http://schemas.microsoft.com/office/drawing/2017/decorative" val="1"/>
              </a:ext>
            </a:extLst>
          </p:cNvPr>
          <p:cNvSpPr/>
          <p:nvPr/>
        </p:nvSpPr>
        <p:spPr>
          <a:xfrm>
            <a:off x="382235" y="3845293"/>
            <a:ext cx="457200" cy="457200"/>
          </a:xfrm>
          <a:prstGeom prst="ellipse">
            <a:avLst/>
          </a:prstGeom>
          <a:solidFill>
            <a:srgbClr val="003F72"/>
          </a:solidFill>
          <a:ln>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tIns="274320" rIns="0" bIns="0" rtlCol="0" anchor="ctr" anchorCtr="0"/>
          <a:lstStyle/>
          <a:p>
            <a:pPr algn="ctr"/>
            <a:r>
              <a:rPr lang="en-US" sz="500" b="1">
                <a:solidFill>
                  <a:srgbClr val="003F72"/>
                </a:solidFill>
                <a:latin typeface="Arial" panose="020B0604020202020204" pitchFamily="34" charset="0"/>
                <a:cs typeface="Arial" panose="020B0604020202020204" pitchFamily="34" charset="0"/>
              </a:rPr>
              <a:t>VOLUME</a:t>
            </a:r>
          </a:p>
          <a:p>
            <a:pPr algn="ctr"/>
            <a:r>
              <a:rPr lang="en-US" sz="500" b="1">
                <a:solidFill>
                  <a:srgbClr val="003F72"/>
                </a:solidFill>
                <a:latin typeface="Arial" panose="020B0604020202020204" pitchFamily="34" charset="0"/>
                <a:cs typeface="Arial" panose="020B0604020202020204" pitchFamily="34" charset="0"/>
              </a:rPr>
              <a:t>UP/DOWN</a:t>
            </a:r>
          </a:p>
          <a:p>
            <a:pPr algn="ctr"/>
            <a:endParaRPr lang="en-US">
              <a:solidFill>
                <a:srgbClr val="003F72"/>
              </a:solidFill>
            </a:endParaRPr>
          </a:p>
        </p:txBody>
      </p:sp>
      <p:sp>
        <p:nvSpPr>
          <p:cNvPr id="14" name="!!connect">
            <a:extLst>
              <a:ext uri="{FF2B5EF4-FFF2-40B4-BE49-F238E27FC236}">
                <a16:creationId xmlns:a16="http://schemas.microsoft.com/office/drawing/2014/main" id="{BBB187C1-6364-40B9-030E-E9C3035A1364}"/>
              </a:ext>
            </a:extLst>
          </p:cNvPr>
          <p:cNvSpPr/>
          <p:nvPr/>
        </p:nvSpPr>
        <p:spPr>
          <a:xfrm>
            <a:off x="5192214" y="3169646"/>
            <a:ext cx="1828800" cy="1828800"/>
          </a:xfrm>
          <a:prstGeom prst="ellipse">
            <a:avLst/>
          </a:prstGeom>
          <a:solidFill>
            <a:schemeClr val="accent1">
              <a:lumMod val="20000"/>
              <a:lumOff val="80000"/>
            </a:schemeClr>
          </a:solidFill>
          <a:ln w="38100">
            <a:solidFill>
              <a:srgbClr val="003F72"/>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US" sz="1700" b="1">
                <a:solidFill>
                  <a:srgbClr val="003F72"/>
                </a:solidFill>
                <a:latin typeface="Arial" panose="020B0604020202020204" pitchFamily="34" charset="0"/>
                <a:cs typeface="Arial" panose="020B0604020202020204" pitchFamily="34" charset="0"/>
              </a:rPr>
              <a:t>DISCONNECT</a:t>
            </a:r>
          </a:p>
        </p:txBody>
      </p:sp>
    </p:spTree>
    <p:extLst>
      <p:ext uri="{BB962C8B-B14F-4D97-AF65-F5344CB8AC3E}">
        <p14:creationId xmlns:p14="http://schemas.microsoft.com/office/powerpoint/2010/main" val="4093628962"/>
      </p:ext>
    </p:extLst>
  </p:cSld>
  <p:clrMapOvr>
    <a:masterClrMapping/>
  </p:clrMapOvr>
  <mc:AlternateContent xmlns:mc="http://schemas.openxmlformats.org/markup-compatibility/2006" xmlns:p159="http://schemas.microsoft.com/office/powerpoint/2015/09/main">
    <mc:Choice Requires="p159">
      <p:transition spd="med" advClick="0" advTm="2000">
        <p159:morph option="byObject"/>
      </p:transition>
    </mc:Choice>
    <mc:Fallback xmlns="">
      <p:transition spd="med" advClick="0" advTm="2000">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FF582-ECCE-97CD-DA84-8A1E8C0C9E56}"/>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How to Get These Devices?</a:t>
            </a:r>
          </a:p>
        </p:txBody>
      </p:sp>
      <p:sp>
        <p:nvSpPr>
          <p:cNvPr id="3" name="Content Placeholder 2">
            <a:extLst>
              <a:ext uri="{FF2B5EF4-FFF2-40B4-BE49-F238E27FC236}">
                <a16:creationId xmlns:a16="http://schemas.microsoft.com/office/drawing/2014/main" id="{E4090577-DEAA-8D94-19F3-3385BD484D2D}"/>
              </a:ext>
            </a:extLst>
          </p:cNvPr>
          <p:cNvSpPr>
            <a:spLocks noGrp="1"/>
          </p:cNvSpPr>
          <p:nvPr>
            <p:ph idx="1"/>
          </p:nvPr>
        </p:nvSpPr>
        <p:spPr>
          <a:xfrm>
            <a:off x="1375258" y="2104539"/>
            <a:ext cx="10363200" cy="561686"/>
          </a:xfrm>
        </p:spPr>
        <p:txBody>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Talk to your audiologist about receiving these sound devices</a:t>
            </a:r>
          </a:p>
          <a:p>
            <a:pPr marL="228600" indent="-228600">
              <a:lnSpc>
                <a:spcPct val="90000"/>
              </a:lnSpc>
              <a:spcBef>
                <a:spcPts val="1800"/>
              </a:spcBef>
            </a:pPr>
            <a:endParaRPr lang="en-US">
              <a:latin typeface="Arial" panose="020B0604020202020204" pitchFamily="34" charset="0"/>
              <a:cs typeface="Arial" panose="020B0604020202020204" pitchFamily="34" charset="0"/>
            </a:endParaRPr>
          </a:p>
          <a:p>
            <a:pPr marL="228600" indent="-228600">
              <a:lnSpc>
                <a:spcPct val="90000"/>
              </a:lnSpc>
              <a:spcBef>
                <a:spcPts val="1800"/>
              </a:spcBef>
            </a:pP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4966822"/>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F2C-E383-BE1F-C6B3-A6DC89393FA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0827BF-FD4E-B247-D34B-CC75139B5EE7}"/>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Mobile Devices and Apps</a:t>
            </a:r>
          </a:p>
        </p:txBody>
      </p:sp>
      <p:sp>
        <p:nvSpPr>
          <p:cNvPr id="3" name="Content Placeholder 2">
            <a:extLst>
              <a:ext uri="{FF2B5EF4-FFF2-40B4-BE49-F238E27FC236}">
                <a16:creationId xmlns:a16="http://schemas.microsoft.com/office/drawing/2014/main" id="{076AC621-2DCF-4963-9FC9-0F03DB000035}"/>
              </a:ext>
            </a:extLst>
          </p:cNvPr>
          <p:cNvSpPr>
            <a:spLocks noGrp="1"/>
          </p:cNvSpPr>
          <p:nvPr>
            <p:ph idx="1"/>
          </p:nvPr>
        </p:nvSpPr>
        <p:spPr>
          <a:xfrm>
            <a:off x="509730" y="1319092"/>
            <a:ext cx="7296929" cy="4286578"/>
          </a:xfrm>
        </p:spPr>
        <p:txBody>
          <a:bodyPr>
            <a:normAutofit lnSpcReduction="10000"/>
          </a:bodyPr>
          <a:lstStyle/>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Do you have a mobile device?</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Are your hearing aids paired to your mobile device?</a:t>
            </a:r>
          </a:p>
          <a:p>
            <a:pPr marL="628650" lvl="1"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If you need help getting your hearing aids connected to your mobile device, ask for a consumer tech support contact number</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Streaming services and mobile apps you are already using to listen to music, podcasts, audiobooks, etc., may be routed through your hearing aids</a:t>
            </a:r>
          </a:p>
          <a:p>
            <a:pPr marL="228600" indent="-228600" eaLnBrk="0" hangingPunct="0">
              <a:lnSpc>
                <a:spcPct val="90000"/>
              </a:lnSpc>
              <a:spcBef>
                <a:spcPts val="1800"/>
              </a:spcBef>
              <a:buSzPct val="100000"/>
              <a:buFont typeface="Arial" panose="020B0604020202020204" pitchFamily="34" charset="0"/>
              <a:buChar char="•"/>
              <a:defRPr/>
            </a:pPr>
            <a:r>
              <a:rPr lang="en-US" kern="1200">
                <a:latin typeface="Arial" panose="020B0604020202020204" pitchFamily="34" charset="0"/>
                <a:cs typeface="Arial" panose="020B0604020202020204" pitchFamily="34" charset="0"/>
              </a:rPr>
              <a:t>Look at mobile.va.gov for self-care mobile apps</a:t>
            </a:r>
          </a:p>
        </p:txBody>
      </p:sp>
      <p:pic>
        <p:nvPicPr>
          <p:cNvPr id="6" name="Picture 5" descr="Woman with hearing aid tucked behind her ear">
            <a:extLst>
              <a:ext uri="{FF2B5EF4-FFF2-40B4-BE49-F238E27FC236}">
                <a16:creationId xmlns:a16="http://schemas.microsoft.com/office/drawing/2014/main" id="{46CC7684-BDB1-C912-AD6B-83C708095E2C}"/>
              </a:ext>
            </a:extLst>
          </p:cNvPr>
          <p:cNvPicPr>
            <a:picLocks noChangeAspect="1"/>
          </p:cNvPicPr>
          <p:nvPr/>
        </p:nvPicPr>
        <p:blipFill>
          <a:blip r:embed="rId4"/>
          <a:stretch>
            <a:fillRect/>
          </a:stretch>
        </p:blipFill>
        <p:spPr>
          <a:xfrm>
            <a:off x="7932821" y="1888958"/>
            <a:ext cx="3801978" cy="2532887"/>
          </a:xfrm>
          <a:prstGeom prst="rect">
            <a:avLst/>
          </a:prstGeom>
        </p:spPr>
      </p:pic>
    </p:spTree>
    <p:extLst>
      <p:ext uri="{BB962C8B-B14F-4D97-AF65-F5344CB8AC3E}">
        <p14:creationId xmlns:p14="http://schemas.microsoft.com/office/powerpoint/2010/main" val="2852733368"/>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1D4862-2B0B-C3DE-4CA9-CE8BF0CDE35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
            <a:ext cx="12192000" cy="6858000"/>
          </a:xfrm>
          <a:prstGeom prst="rect">
            <a:avLst/>
          </a:prstGeom>
        </p:spPr>
      </p:pic>
      <p:sp>
        <p:nvSpPr>
          <p:cNvPr id="3" name="Title 1">
            <a:extLst>
              <a:ext uri="{FF2B5EF4-FFF2-40B4-BE49-F238E27FC236}">
                <a16:creationId xmlns:a16="http://schemas.microsoft.com/office/drawing/2014/main" id="{A8FB3BE1-95AF-2CBA-6BBA-E434A86F9ACA}"/>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Annie App Tinnitus Messages Are Available</a:t>
            </a:r>
          </a:p>
        </p:txBody>
      </p:sp>
      <p:sp>
        <p:nvSpPr>
          <p:cNvPr id="6" name="TextBox 5">
            <a:extLst>
              <a:ext uri="{FF2B5EF4-FFF2-40B4-BE49-F238E27FC236}">
                <a16:creationId xmlns:a16="http://schemas.microsoft.com/office/drawing/2014/main" id="{F24BEEE8-C151-8C55-299B-1F4E3D1CDE63}"/>
              </a:ext>
            </a:extLst>
          </p:cNvPr>
          <p:cNvSpPr txBox="1"/>
          <p:nvPr/>
        </p:nvSpPr>
        <p:spPr>
          <a:xfrm>
            <a:off x="563217" y="1154118"/>
            <a:ext cx="10813620" cy="5733877"/>
          </a:xfrm>
          <a:prstGeom prst="rect">
            <a:avLst/>
          </a:prstGeom>
          <a:noFill/>
        </p:spPr>
        <p:txBody>
          <a:bodyPr wrap="square" rtlCol="0">
            <a:spAutoFit/>
          </a:bodyPr>
          <a:lstStyle/>
          <a:p>
            <a:pPr marL="228600" indent="-228600">
              <a:lnSpc>
                <a:spcPct val="90000"/>
              </a:lnSpc>
              <a:spcBef>
                <a:spcPts val="1800"/>
              </a:spcBef>
              <a:buFont typeface="Arial" panose="020B0604020202020204" pitchFamily="34" charset="0"/>
              <a:buChar char="•"/>
            </a:pPr>
            <a:r>
              <a:rPr kumimoji="0" lang="en-US" sz="2400" i="0" u="none" strike="noStrike" kern="1200" cap="none" spc="0" normalizeH="0" baseline="0" noProof="0">
                <a:ln>
                  <a:noFill/>
                </a:ln>
                <a:solidFill>
                  <a:srgbClr val="002060"/>
                </a:solidFill>
                <a:effectLst/>
                <a:uLnTx/>
                <a:uFillTx/>
                <a:latin typeface="Arial" panose="020B0604020202020204" pitchFamily="34" charset="0"/>
                <a:cs typeface="Arial" panose="020B0604020202020204" pitchFamily="34" charset="0"/>
              </a:rPr>
              <a:t>Annie app is an optional text message reminder </a:t>
            </a:r>
            <a:r>
              <a:rPr lang="en-US" sz="2400">
                <a:solidFill>
                  <a:srgbClr val="002060"/>
                </a:solidFill>
                <a:latin typeface="Arial" panose="020B0604020202020204" pitchFamily="34" charset="0"/>
                <a:cs typeface="Arial" panose="020B0604020202020204" pitchFamily="34" charset="0"/>
              </a:rPr>
              <a:t>that sends automated messages to help you stay focused on your tinnitus plan of care</a:t>
            </a:r>
          </a:p>
          <a:p>
            <a:pPr marL="228600" indent="-228600">
              <a:lnSpc>
                <a:spcPct val="90000"/>
              </a:lnSpc>
              <a:spcBef>
                <a:spcPts val="1800"/>
              </a:spcBef>
              <a:buFont typeface="Arial" panose="020B0604020202020204" pitchFamily="34" charset="0"/>
              <a:buChar char="•"/>
            </a:pPr>
            <a:r>
              <a:rPr lang="en-US" sz="2400">
                <a:solidFill>
                  <a:srgbClr val="002060"/>
                </a:solidFill>
                <a:latin typeface="Arial" panose="020B0604020202020204" pitchFamily="34" charset="0"/>
                <a:cs typeface="Arial" panose="020B0604020202020204" pitchFamily="34" charset="0"/>
              </a:rPr>
              <a:t>Text messages are monitored by the health care provider</a:t>
            </a:r>
          </a:p>
          <a:p>
            <a:pPr marL="228600" indent="-228600">
              <a:lnSpc>
                <a:spcPct val="90000"/>
              </a:lnSpc>
              <a:spcBef>
                <a:spcPts val="1800"/>
              </a:spcBef>
              <a:buFont typeface="Arial" panose="020B0604020202020204" pitchFamily="34" charset="0"/>
              <a:buChar char="•"/>
            </a:pPr>
            <a:r>
              <a:rPr lang="en-US" sz="2400">
                <a:solidFill>
                  <a:srgbClr val="002060"/>
                </a:solidFill>
                <a:latin typeface="Arial" panose="020B0604020202020204" pitchFamily="34" charset="0"/>
                <a:cs typeface="Arial" panose="020B0604020202020204" pitchFamily="34" charset="0"/>
              </a:rPr>
              <a:t>Messages are not secure and there could be costs depending on your data plan</a:t>
            </a:r>
          </a:p>
          <a:p>
            <a:pPr marL="228600" indent="-228600">
              <a:lnSpc>
                <a:spcPct val="90000"/>
              </a:lnSpc>
              <a:spcBef>
                <a:spcPts val="1800"/>
              </a:spcBef>
              <a:buFont typeface="Arial" panose="020B0604020202020204" pitchFamily="34" charset="0"/>
              <a:buChar char="•"/>
            </a:pPr>
            <a:r>
              <a:rPr lang="en-US" sz="2400">
                <a:solidFill>
                  <a:srgbClr val="002060"/>
                </a:solidFill>
                <a:latin typeface="Arial" panose="020B0604020202020204" pitchFamily="34" charset="0"/>
                <a:cs typeface="Arial" panose="020B0604020202020204" pitchFamily="34" charset="0"/>
              </a:rPr>
              <a:t>Sending “Start” and “Stop” begins and ends participation in the program </a:t>
            </a:r>
          </a:p>
          <a:p>
            <a:pPr marL="228600" indent="-228600">
              <a:lnSpc>
                <a:spcPct val="90000"/>
              </a:lnSpc>
              <a:spcBef>
                <a:spcPts val="1800"/>
              </a:spcBef>
              <a:buFont typeface="Arial" panose="020B0604020202020204" pitchFamily="34" charset="0"/>
              <a:buChar char="•"/>
            </a:pPr>
            <a:r>
              <a:rPr lang="en-US" sz="2400">
                <a:solidFill>
                  <a:srgbClr val="002060"/>
                </a:solidFill>
                <a:latin typeface="Arial" panose="020B0604020202020204" pitchFamily="34" charset="0"/>
                <a:cs typeface="Arial" panose="020B0604020202020204" pitchFamily="34" charset="0"/>
              </a:rPr>
              <a:t>If you are interested in receiving text reminders, please let me know and I will register you</a:t>
            </a:r>
          </a:p>
          <a:p>
            <a:pPr marL="228600" indent="-228600">
              <a:lnSpc>
                <a:spcPct val="90000"/>
              </a:lnSpc>
              <a:spcBef>
                <a:spcPts val="1800"/>
              </a:spcBef>
              <a:buFont typeface="Arial" panose="020B0604020202020204" pitchFamily="34" charset="0"/>
              <a:buChar char="•"/>
            </a:pPr>
            <a:r>
              <a:rPr lang="en-US" sz="2400">
                <a:solidFill>
                  <a:srgbClr val="002060"/>
                </a:solidFill>
                <a:latin typeface="Arial" panose="020B0604020202020204" pitchFamily="34" charset="0"/>
                <a:cs typeface="Arial" panose="020B0604020202020204" pitchFamily="34" charset="0"/>
              </a:rPr>
              <a:t>Using Annie is voluntary</a:t>
            </a:r>
          </a:p>
          <a:p>
            <a:pPr marL="228600" indent="-228600">
              <a:lnSpc>
                <a:spcPct val="90000"/>
              </a:lnSpc>
              <a:spcBef>
                <a:spcPts val="1800"/>
              </a:spcBef>
              <a:buFont typeface="Arial" panose="020B0604020202020204" pitchFamily="34" charset="0"/>
              <a:buChar char="•"/>
            </a:pPr>
            <a:endParaRPr lang="en-US" sz="2400">
              <a:solidFill>
                <a:srgbClr val="002060"/>
              </a:solidFill>
              <a:latin typeface="Arial" panose="020B0604020202020204" pitchFamily="34" charset="0"/>
              <a:cs typeface="Arial" panose="020B0604020202020204" pitchFamily="34" charset="0"/>
            </a:endParaRPr>
          </a:p>
          <a:p>
            <a:pPr marL="228600" indent="-228600">
              <a:lnSpc>
                <a:spcPct val="90000"/>
              </a:lnSpc>
              <a:spcBef>
                <a:spcPts val="1800"/>
              </a:spcBef>
              <a:buFont typeface="Arial" panose="020B0604020202020204" pitchFamily="34" charset="0"/>
              <a:buChar char="•"/>
            </a:pPr>
            <a:endParaRPr lang="en-US" sz="2400">
              <a:solidFill>
                <a:srgbClr val="00206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400">
              <a:solidFill>
                <a:srgbClr val="002060"/>
              </a:solidFill>
              <a:latin typeface="+mn-lt"/>
            </a:endParaRPr>
          </a:p>
        </p:txBody>
      </p:sp>
    </p:spTree>
    <p:extLst>
      <p:ext uri="{BB962C8B-B14F-4D97-AF65-F5344CB8AC3E}">
        <p14:creationId xmlns:p14="http://schemas.microsoft.com/office/powerpoint/2010/main" val="274805595"/>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E1C30-90CA-9C86-54A1-4D2ABFA1B907}"/>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Next Session</a:t>
            </a:r>
          </a:p>
        </p:txBody>
      </p:sp>
      <p:sp>
        <p:nvSpPr>
          <p:cNvPr id="3" name="Content Placeholder 2">
            <a:extLst>
              <a:ext uri="{FF2B5EF4-FFF2-40B4-BE49-F238E27FC236}">
                <a16:creationId xmlns:a16="http://schemas.microsoft.com/office/drawing/2014/main" id="{3C69CC47-C0FF-4CEE-9138-169A98989818}"/>
              </a:ext>
            </a:extLst>
          </p:cNvPr>
          <p:cNvSpPr>
            <a:spLocks noGrp="1"/>
          </p:cNvSpPr>
          <p:nvPr>
            <p:ph idx="1"/>
          </p:nvPr>
        </p:nvSpPr>
        <p:spPr>
          <a:xfrm>
            <a:off x="2327278" y="1267114"/>
            <a:ext cx="7807321" cy="2375246"/>
          </a:xfrm>
        </p:spPr>
        <p:txBody>
          <a:bodyPr/>
          <a:lstStyle/>
          <a:p>
            <a:pPr marL="228600" indent="-228600">
              <a:spcBef>
                <a:spcPts val="1800"/>
              </a:spcBef>
              <a:buClr>
                <a:srgbClr val="003F72"/>
              </a:buClr>
              <a:buSzPct val="100000"/>
              <a:buFont typeface="Arial" panose="020B0604020202020204" pitchFamily="34" charset="0"/>
              <a:buChar char="•"/>
            </a:pPr>
            <a:r>
              <a:rPr lang="en-US" kern="1200">
                <a:latin typeface="Arial" panose="020B0604020202020204" pitchFamily="34" charset="0"/>
                <a:cs typeface="Arial" panose="020B0604020202020204" pitchFamily="34" charset="0"/>
              </a:rPr>
              <a:t>Be prepared to talk about your progress using your sound plan</a:t>
            </a:r>
          </a:p>
          <a:p>
            <a:pPr marL="228600" indent="-228600">
              <a:spcBef>
                <a:spcPts val="1800"/>
              </a:spcBef>
              <a:buClr>
                <a:srgbClr val="003F72"/>
              </a:buClr>
              <a:buSzPct val="100000"/>
              <a:buFont typeface="Arial" panose="020B0604020202020204" pitchFamily="34" charset="0"/>
              <a:buChar char="•"/>
            </a:pPr>
            <a:endParaRPr lang="en-US" kern="1200">
              <a:latin typeface="Arial" panose="020B0604020202020204" pitchFamily="34" charset="0"/>
              <a:cs typeface="Arial" panose="020B0604020202020204" pitchFamily="34" charset="0"/>
            </a:endParaRPr>
          </a:p>
          <a:p>
            <a:pPr marL="228600" indent="-228600">
              <a:spcBef>
                <a:spcPts val="1800"/>
              </a:spcBef>
              <a:buClr>
                <a:srgbClr val="003F72"/>
              </a:buClr>
              <a:buSzPct val="100000"/>
              <a:buFont typeface="Arial" panose="020B0604020202020204" pitchFamily="34" charset="0"/>
              <a:buChar char="•"/>
            </a:pPr>
            <a:r>
              <a:rPr lang="en-US" kern="1200">
                <a:latin typeface="Arial" panose="020B0604020202020204" pitchFamily="34" charset="0"/>
                <a:cs typeface="Arial" panose="020B0604020202020204" pitchFamily="34" charset="0"/>
              </a:rPr>
              <a:t>Next session will be Living Better With Tinnitus: Pleasant Activities</a:t>
            </a:r>
          </a:p>
        </p:txBody>
      </p:sp>
    </p:spTree>
    <p:extLst>
      <p:ext uri="{BB962C8B-B14F-4D97-AF65-F5344CB8AC3E}">
        <p14:creationId xmlns:p14="http://schemas.microsoft.com/office/powerpoint/2010/main" val="4079433912"/>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82164AC-D267-CF87-A09C-9CF34371A5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907E844-2355-1DD4-6F1B-7F53D71A94B1}"/>
              </a:ext>
            </a:extLst>
          </p:cNvPr>
          <p:cNvSpPr txBox="1">
            <a:spLocks noGrp="1"/>
          </p:cNvSpPr>
          <p:nvPr>
            <p:ph type="title" idx="4294967295"/>
          </p:nvPr>
        </p:nvSpPr>
        <p:spPr>
          <a:xfrm>
            <a:off x="0" y="1"/>
            <a:ext cx="12192000" cy="1138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Tinnitus Resources</a:t>
            </a:r>
          </a:p>
        </p:txBody>
      </p:sp>
      <p:sp>
        <p:nvSpPr>
          <p:cNvPr id="5" name="Content Placeholder 2">
            <a:extLst>
              <a:ext uri="{FF2B5EF4-FFF2-40B4-BE49-F238E27FC236}">
                <a16:creationId xmlns:a16="http://schemas.microsoft.com/office/drawing/2014/main" id="{53598116-1B2A-0F10-435E-6F580FB84916}"/>
              </a:ext>
            </a:extLst>
          </p:cNvPr>
          <p:cNvSpPr txBox="1">
            <a:spLocks/>
          </p:cNvSpPr>
          <p:nvPr/>
        </p:nvSpPr>
        <p:spPr>
          <a:xfrm>
            <a:off x="500785" y="1024159"/>
            <a:ext cx="11306453" cy="466087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5000"/>
              </a:lnSpc>
              <a:spcBef>
                <a:spcPts val="500"/>
              </a:spcBef>
              <a:spcAft>
                <a:spcPts val="0"/>
              </a:spcAft>
              <a:buNone/>
              <a:tabLst>
                <a:tab pos="914400" algn="l"/>
              </a:tabLst>
              <a:defRPr/>
            </a:pPr>
            <a:r>
              <a:rPr lang="en-US" sz="1800" b="1">
                <a:solidFill>
                  <a:srgbClr val="003F72"/>
                </a:solidFill>
                <a:latin typeface="Arial" panose="020B0604020202020204" pitchFamily="34" charset="0"/>
                <a:ea typeface="Times New Roman" panose="02020603050405020304" pitchFamily="18" charset="0"/>
                <a:cs typeface="Arial" panose="020B0604020202020204" pitchFamily="34" charset="0"/>
              </a:rPr>
              <a:t>NCRAR:</a:t>
            </a:r>
            <a:r>
              <a:rPr lang="en-US" sz="1800" b="1">
                <a:solidFill>
                  <a:srgbClr val="C6262E"/>
                </a:solidFill>
                <a:latin typeface="Arial" panose="020B0604020202020204" pitchFamily="34" charset="0"/>
                <a:ea typeface="Times New Roman" panose="02020603050405020304" pitchFamily="18" charset="0"/>
                <a:cs typeface="Arial" panose="020B0604020202020204" pitchFamily="34" charset="0"/>
              </a:rPr>
              <a:t>  </a:t>
            </a:r>
            <a:r>
              <a:rPr lang="en-US" sz="1800">
                <a:solidFill>
                  <a:srgbClr val="C6262E"/>
                </a:solidFill>
                <a:latin typeface="Arial" panose="020B0604020202020204" pitchFamily="34" charset="0"/>
                <a:ea typeface="Times New Roman" panose="02020603050405020304" pitchFamily="18" charset="0"/>
                <a:cs typeface="Arial" panose="020B0604020202020204" pitchFamily="34" charset="0"/>
              </a:rPr>
              <a:t>https://www.ncrar.research.va.gov/ClinicianResources/index.asp</a:t>
            </a:r>
          </a:p>
          <a:p>
            <a:pPr marL="0" indent="0">
              <a:lnSpc>
                <a:spcPct val="125000"/>
              </a:lnSpc>
              <a:spcBef>
                <a:spcPts val="500"/>
              </a:spcBef>
              <a:spcAft>
                <a:spcPts val="0"/>
              </a:spcAft>
              <a:buNone/>
              <a:tabLst>
                <a:tab pos="914400" algn="l"/>
              </a:tabLst>
              <a:defRPr/>
            </a:pPr>
            <a:r>
              <a:rPr lang="en-US" sz="1800" b="1">
                <a:solidFill>
                  <a:srgbClr val="003F72"/>
                </a:solidFill>
                <a:latin typeface="Arial" panose="020B0604020202020204" pitchFamily="34" charset="0"/>
                <a:ea typeface="Times New Roman" panose="02020603050405020304" pitchFamily="18" charset="0"/>
                <a:cs typeface="Arial" panose="020B0604020202020204" pitchFamily="34" charset="0"/>
              </a:rPr>
              <a:t>DOD </a:t>
            </a:r>
            <a:r>
              <a:rPr kumimoji="0" lang="en-US" sz="1800" b="1" i="0" u="none" strike="noStrike" kern="1200" cap="none" spc="0" normalizeH="0" baseline="0" noProof="0">
                <a:ln>
                  <a:noFill/>
                </a:ln>
                <a:solidFill>
                  <a:srgbClr val="003F72"/>
                </a:solidFill>
                <a:effectLst/>
                <a:uLnTx/>
                <a:uFillTx/>
                <a:latin typeface="Arial" panose="020B0604020202020204" pitchFamily="34" charset="0"/>
                <a:ea typeface="Times New Roman" panose="02020603050405020304" pitchFamily="18" charset="0"/>
                <a:cs typeface="Arial" panose="020B0604020202020204" pitchFamily="34" charset="0"/>
              </a:rPr>
              <a:t>Veterans website for Tinnitus:  </a:t>
            </a:r>
            <a:r>
              <a:rPr kumimoji="0" lang="en-US" sz="1800" i="0" u="none" strike="noStrike" kern="1200" cap="none" spc="0" normalizeH="0" baseline="0" noProof="0">
                <a:ln>
                  <a:noFill/>
                </a:ln>
                <a:solidFill>
                  <a:srgbClr val="C6262E"/>
                </a:solidFill>
                <a:effectLst/>
                <a:uLnTx/>
                <a:uFillTx/>
                <a:latin typeface="Arial" panose="020B0604020202020204" pitchFamily="34" charset="0"/>
                <a:ea typeface="Times New Roman" panose="02020603050405020304" pitchFamily="18" charset="0"/>
                <a:cs typeface="Arial" panose="020B0604020202020204" pitchFamily="34" charset="0"/>
              </a:rPr>
              <a:t>https://www.hearing.health.mil/Education/Tinnitus</a:t>
            </a:r>
            <a:endParaRPr lang="en-US" sz="1800">
              <a:solidFill>
                <a:srgbClr val="C6262E"/>
              </a:solidFill>
              <a:latin typeface="Arial" panose="020B0604020202020204" pitchFamily="34" charset="0"/>
              <a:cs typeface="Arial" panose="020B0604020202020204" pitchFamily="34" charset="0"/>
            </a:endParaRPr>
          </a:p>
          <a:p>
            <a:pPr marL="0" indent="0" eaLnBrk="0" fontAlgn="auto" hangingPunct="0">
              <a:lnSpc>
                <a:spcPct val="125000"/>
              </a:lnSpc>
              <a:spcBef>
                <a:spcPts val="500"/>
              </a:spcBef>
              <a:spcAft>
                <a:spcPts val="0"/>
              </a:spcAft>
              <a:buNone/>
              <a:tabLst>
                <a:tab pos="914400" algn="l"/>
              </a:tabLst>
              <a:defRPr/>
            </a:pPr>
            <a:r>
              <a:rPr kumimoji="0" lang="en-US" sz="1800" b="1" i="0" u="none" strike="noStrike" kern="1200" cap="none" spc="0" normalizeH="0" baseline="0" noProof="0">
                <a:ln>
                  <a:noFill/>
                </a:ln>
                <a:solidFill>
                  <a:srgbClr val="003F72"/>
                </a:solidFill>
                <a:effectLst/>
                <a:uLnTx/>
                <a:uFillTx/>
                <a:latin typeface="Arial" panose="020B0604020202020204" pitchFamily="34" charset="0"/>
                <a:ea typeface="Times New Roman" panose="02020603050405020304" pitchFamily="18" charset="0"/>
                <a:cs typeface="Arial" panose="020B0604020202020204" pitchFamily="34" charset="0"/>
              </a:rPr>
              <a:t>National Institute on Deafness and Other Communication Disorders:  </a:t>
            </a:r>
            <a:r>
              <a:rPr kumimoji="0" lang="en-US" sz="1800" i="0" u="none" strike="noStrike" kern="1200" cap="none" spc="0" normalizeH="0" baseline="0" noProof="0">
                <a:ln>
                  <a:noFill/>
                </a:ln>
                <a:solidFill>
                  <a:srgbClr val="C6262E"/>
                </a:solidFill>
                <a:effectLst/>
                <a:uLnTx/>
                <a:uFillTx/>
                <a:latin typeface="Arial" panose="020B0604020202020204" pitchFamily="34" charset="0"/>
                <a:ea typeface="Times New Roman" panose="02020603050405020304" pitchFamily="18" charset="0"/>
                <a:cs typeface="Arial" panose="020B0604020202020204" pitchFamily="34" charset="0"/>
              </a:rPr>
              <a:t>https://www.nidcd.nih.gov</a:t>
            </a:r>
            <a:endParaRPr lang="en-US" sz="1800" i="0" u="none" strike="noStrike" kern="1200" cap="none" spc="0" normalizeH="0" baseline="0" noProof="0">
              <a:ln>
                <a:noFill/>
              </a:ln>
              <a:solidFill>
                <a:srgbClr val="C6262E"/>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indent="0" eaLnBrk="0" fontAlgn="auto" hangingPunct="0">
              <a:lnSpc>
                <a:spcPct val="125000"/>
              </a:lnSpc>
              <a:spcBef>
                <a:spcPts val="500"/>
              </a:spcBef>
              <a:spcAft>
                <a:spcPts val="0"/>
              </a:spcAft>
              <a:buNone/>
              <a:tabLst>
                <a:tab pos="914400" algn="l"/>
              </a:tabLst>
              <a:defRPr/>
            </a:pPr>
            <a:r>
              <a:rPr kumimoji="0" lang="en-US" sz="1800" b="1" i="0" u="none" strike="noStrike" kern="1200" cap="none" spc="0" normalizeH="0" baseline="0" noProof="0">
                <a:ln>
                  <a:noFill/>
                </a:ln>
                <a:solidFill>
                  <a:srgbClr val="003F72"/>
                </a:solidFill>
                <a:effectLst/>
                <a:uLnTx/>
                <a:uFillTx/>
                <a:latin typeface="Arial" panose="020B0604020202020204" pitchFamily="34" charset="0"/>
                <a:ea typeface="Times New Roman" panose="02020603050405020304" pitchFamily="18" charset="0"/>
                <a:cs typeface="Arial" panose="020B0604020202020204" pitchFamily="34" charset="0"/>
              </a:rPr>
              <a:t>Ida Institute:  </a:t>
            </a:r>
            <a:r>
              <a:rPr lang="en-US" sz="1800">
                <a:solidFill>
                  <a:srgbClr val="C6262E"/>
                </a:solidFill>
                <a:latin typeface="Arial" panose="020B0604020202020204" pitchFamily="34" charset="0"/>
                <a:ea typeface="Times New Roman" panose="02020603050405020304" pitchFamily="18" charset="0"/>
                <a:cs typeface="Arial" panose="020B0604020202020204" pitchFamily="34" charset="0"/>
              </a:rPr>
              <a:t>https://idainstitute.com/tools/tinnitus/</a:t>
            </a:r>
          </a:p>
          <a:p>
            <a:pPr marL="0" indent="0" eaLnBrk="0" fontAlgn="auto" hangingPunct="0">
              <a:lnSpc>
                <a:spcPct val="125000"/>
              </a:lnSpc>
              <a:spcBef>
                <a:spcPts val="500"/>
              </a:spcBef>
              <a:spcAft>
                <a:spcPts val="0"/>
              </a:spcAft>
              <a:buNone/>
              <a:tabLst>
                <a:tab pos="914400" algn="l"/>
              </a:tabLst>
              <a:defRPr/>
            </a:pPr>
            <a:r>
              <a:rPr kumimoji="0" lang="en-US" sz="1800" b="1" i="0" u="none" strike="noStrike" kern="1200" cap="none" spc="0" normalizeH="0" baseline="0" noProof="0">
                <a:ln>
                  <a:noFill/>
                </a:ln>
                <a:solidFill>
                  <a:srgbClr val="003F72"/>
                </a:solidFill>
                <a:effectLst/>
                <a:uLnTx/>
                <a:uFillTx/>
                <a:latin typeface="Arial" panose="020B0604020202020204" pitchFamily="34" charset="0"/>
                <a:ea typeface="Times New Roman" panose="02020603050405020304" pitchFamily="18" charset="0"/>
                <a:cs typeface="Arial" panose="020B0604020202020204" pitchFamily="34" charset="0"/>
              </a:rPr>
              <a:t>VA Mobile Apps:  </a:t>
            </a:r>
            <a:r>
              <a:rPr kumimoji="0" lang="en-US" sz="1800" i="0" u="none" strike="noStrike" kern="1200" cap="none" spc="0" normalizeH="0" baseline="0" noProof="0">
                <a:ln>
                  <a:noFill/>
                </a:ln>
                <a:solidFill>
                  <a:srgbClr val="C6262E"/>
                </a:solidFill>
                <a:effectLst/>
                <a:uLnTx/>
                <a:uFillTx/>
                <a:latin typeface="Arial" panose="020B0604020202020204" pitchFamily="34" charset="0"/>
                <a:ea typeface="Times New Roman" panose="02020603050405020304" pitchFamily="18" charset="0"/>
                <a:cs typeface="Arial" panose="020B0604020202020204" pitchFamily="34" charset="0"/>
              </a:rPr>
              <a:t>https://mobile.va.gov</a:t>
            </a:r>
            <a:endParaRPr lang="en-US" sz="1800" i="0" u="none" strike="noStrike" kern="1200" cap="none" spc="0" normalizeH="0" baseline="0" noProof="0">
              <a:ln>
                <a:noFill/>
              </a:ln>
              <a:solidFill>
                <a:srgbClr val="C6262E"/>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indent="0" eaLnBrk="0" fontAlgn="auto" hangingPunct="0">
              <a:lnSpc>
                <a:spcPct val="125000"/>
              </a:lnSpc>
              <a:spcBef>
                <a:spcPts val="500"/>
              </a:spcBef>
              <a:spcAft>
                <a:spcPts val="0"/>
              </a:spcAft>
              <a:buNone/>
              <a:tabLst>
                <a:tab pos="914400" algn="l"/>
              </a:tabLst>
              <a:defRPr/>
            </a:pPr>
            <a:r>
              <a:rPr kumimoji="0" lang="en-US" sz="1800" b="1" i="0" u="none" strike="noStrike" kern="1200" cap="none" spc="0" normalizeH="0" baseline="0" noProof="0">
                <a:ln>
                  <a:noFill/>
                </a:ln>
                <a:solidFill>
                  <a:srgbClr val="003F72"/>
                </a:solidFill>
                <a:effectLst/>
                <a:uLnTx/>
                <a:uFillTx/>
                <a:latin typeface="Arial" panose="020B0604020202020204" pitchFamily="34" charset="0"/>
                <a:cs typeface="Arial" panose="020B0604020202020204" pitchFamily="34" charset="0"/>
              </a:rPr>
              <a:t>Whole Health Resources for Veterans:  </a:t>
            </a:r>
            <a:r>
              <a:rPr kumimoji="0" lang="en-US" sz="1800" i="0" u="none" strike="noStrike" kern="1200" cap="none" spc="0" normalizeH="0" baseline="0" noProof="0">
                <a:ln>
                  <a:noFill/>
                </a:ln>
                <a:solidFill>
                  <a:srgbClr val="C6262E"/>
                </a:solidFill>
                <a:effectLst/>
                <a:uLnTx/>
                <a:uFillTx/>
                <a:latin typeface="Arial" panose="020B0604020202020204" pitchFamily="34" charset="0"/>
                <a:cs typeface="Arial" panose="020B0604020202020204" pitchFamily="34" charset="0"/>
              </a:rPr>
              <a:t>https://www.va.gov/wholehealth</a:t>
            </a:r>
            <a:endParaRPr lang="en-US" sz="1800" i="0" u="none" strike="noStrike" kern="1200" cap="none" spc="0" normalizeH="0" baseline="0" noProof="0">
              <a:ln>
                <a:noFill/>
              </a:ln>
              <a:solidFill>
                <a:srgbClr val="C6262E"/>
              </a:solidFill>
              <a:effectLst/>
              <a:uLnTx/>
              <a:uFillTx/>
              <a:latin typeface="Arial" panose="020B0604020202020204" pitchFamily="34" charset="0"/>
              <a:cs typeface="Arial" panose="020B0604020202020204" pitchFamily="34" charset="0"/>
            </a:endParaRPr>
          </a:p>
          <a:p>
            <a:pPr marL="0" indent="0" eaLnBrk="0" fontAlgn="auto" hangingPunct="0">
              <a:lnSpc>
                <a:spcPct val="125000"/>
              </a:lnSpc>
              <a:spcBef>
                <a:spcPts val="500"/>
              </a:spcBef>
              <a:spcAft>
                <a:spcPts val="0"/>
              </a:spcAft>
              <a:buNone/>
              <a:tabLst>
                <a:tab pos="914400" algn="l"/>
              </a:tabLst>
              <a:defRPr/>
            </a:pPr>
            <a:r>
              <a:rPr kumimoji="0" lang="en-US" sz="1800" b="1" i="0" u="none" strike="noStrike" kern="1200" cap="none" spc="0" normalizeH="0" baseline="0" noProof="0">
                <a:ln>
                  <a:noFill/>
                </a:ln>
                <a:solidFill>
                  <a:srgbClr val="003F72"/>
                </a:solidFill>
                <a:effectLst/>
                <a:uLnTx/>
                <a:uFillTx/>
                <a:latin typeface="Arial" panose="020B0604020202020204" pitchFamily="34" charset="0"/>
                <a:cs typeface="Arial" panose="020B0604020202020204" pitchFamily="34" charset="0"/>
              </a:rPr>
              <a:t>Breathing, Meditation, Mindful Movement, &amp; Guided Rest:  </a:t>
            </a:r>
            <a:r>
              <a:rPr kumimoji="0" lang="en-US" sz="1800" i="0" u="none" strike="noStrike" kern="1200" cap="none" spc="0" normalizeH="0" baseline="0" noProof="0">
                <a:ln>
                  <a:noFill/>
                </a:ln>
                <a:solidFill>
                  <a:srgbClr val="C6262E"/>
                </a:solidFill>
                <a:effectLst/>
                <a:uLnTx/>
                <a:uFillTx/>
                <a:latin typeface="Arial" panose="020B0604020202020204" pitchFamily="34" charset="0"/>
                <a:cs typeface="Arial" panose="020B0604020202020204" pitchFamily="34" charset="0"/>
              </a:rPr>
              <a:t>https://www.veteransyogaproject.org/practice</a:t>
            </a:r>
            <a:endParaRPr lang="en-US" sz="1800" i="0" u="none" strike="noStrike" kern="1200" cap="none" spc="0" normalizeH="0" baseline="0" noProof="0">
              <a:ln>
                <a:noFill/>
              </a:ln>
              <a:solidFill>
                <a:srgbClr val="C6262E"/>
              </a:solidFill>
              <a:effectLst/>
              <a:uLnTx/>
              <a:uFillTx/>
              <a:latin typeface="Arial" panose="020B0604020202020204" pitchFamily="34" charset="0"/>
              <a:cs typeface="Arial" panose="020B0604020202020204" pitchFamily="34" charset="0"/>
            </a:endParaRPr>
          </a:p>
          <a:p>
            <a:pPr marL="0" indent="0" eaLnBrk="0" fontAlgn="auto" hangingPunct="0">
              <a:lnSpc>
                <a:spcPct val="125000"/>
              </a:lnSpc>
              <a:spcBef>
                <a:spcPts val="500"/>
              </a:spcBef>
              <a:spcAft>
                <a:spcPts val="0"/>
              </a:spcAft>
              <a:buNone/>
              <a:tabLst>
                <a:tab pos="914400" algn="l"/>
              </a:tabLst>
              <a:defRPr/>
            </a:pPr>
            <a:r>
              <a:rPr kumimoji="0" lang="en-US" sz="1800" b="1" i="0" u="none" strike="noStrike" kern="1200" cap="none" spc="0" normalizeH="0" baseline="0" noProof="0">
                <a:ln>
                  <a:noFill/>
                </a:ln>
                <a:solidFill>
                  <a:srgbClr val="003F72"/>
                </a:solidFill>
                <a:effectLst/>
                <a:uLnTx/>
                <a:uFillTx/>
                <a:latin typeface="Arial" panose="020B0604020202020204" pitchFamily="34" charset="0"/>
                <a:ea typeface="Times New Roman" panose="02020603050405020304" pitchFamily="18" charset="0"/>
                <a:cs typeface="Arial" panose="020B0604020202020204" pitchFamily="34" charset="0"/>
              </a:rPr>
              <a:t>National Institutes of Health (NIH):  </a:t>
            </a:r>
            <a:r>
              <a:rPr kumimoji="0" lang="en-US" sz="1800" i="0" u="none" strike="noStrike" kern="1200" cap="none" spc="0" normalizeH="0" baseline="0" noProof="0">
                <a:ln>
                  <a:noFill/>
                </a:ln>
                <a:solidFill>
                  <a:srgbClr val="C6262E"/>
                </a:solidFill>
                <a:effectLst/>
                <a:uLnTx/>
                <a:uFillTx/>
                <a:latin typeface="Arial" panose="020B0604020202020204" pitchFamily="34" charset="0"/>
                <a:ea typeface="Times New Roman" panose="02020603050405020304" pitchFamily="18" charset="0"/>
                <a:cs typeface="Arial" panose="020B0604020202020204" pitchFamily="34" charset="0"/>
              </a:rPr>
              <a:t>https://clinicaltrials.gov</a:t>
            </a:r>
            <a:endParaRPr lang="en-US" sz="1800" i="0" u="none" strike="noStrike" kern="1200" cap="none" spc="0" normalizeH="0" baseline="0" noProof="0">
              <a:ln>
                <a:noFill/>
              </a:ln>
              <a:solidFill>
                <a:srgbClr val="C6262E"/>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indent="0" eaLnBrk="0" fontAlgn="auto" hangingPunct="0">
              <a:lnSpc>
                <a:spcPct val="125000"/>
              </a:lnSpc>
              <a:spcBef>
                <a:spcPts val="500"/>
              </a:spcBef>
              <a:spcAft>
                <a:spcPts val="0"/>
              </a:spcAft>
              <a:buNone/>
              <a:tabLst>
                <a:tab pos="914400" algn="l"/>
              </a:tabLst>
              <a:defRPr/>
            </a:pPr>
            <a:r>
              <a:rPr kumimoji="0" lang="en-US" sz="1800" b="1" i="0" u="none" strike="noStrike" kern="1200" cap="none" spc="0" normalizeH="0" baseline="0" noProof="0" err="1">
                <a:ln>
                  <a:noFill/>
                </a:ln>
                <a:solidFill>
                  <a:srgbClr val="003F72"/>
                </a:solidFill>
                <a:effectLst/>
                <a:uLnTx/>
                <a:uFillTx/>
                <a:latin typeface="Arial" panose="020B0604020202020204" pitchFamily="34" charset="0"/>
                <a:ea typeface="Times New Roman" panose="02020603050405020304" pitchFamily="18" charset="0"/>
                <a:cs typeface="Arial" panose="020B0604020202020204" pitchFamily="34" charset="0"/>
              </a:rPr>
              <a:t>MyHealtheVet</a:t>
            </a:r>
            <a:r>
              <a:rPr kumimoji="0" lang="en-US" sz="1800" b="1" i="0" u="none" strike="noStrike" kern="1200" cap="none" spc="0" normalizeH="0" baseline="0" noProof="0">
                <a:ln>
                  <a:noFill/>
                </a:ln>
                <a:solidFill>
                  <a:srgbClr val="003F72"/>
                </a:solidFill>
                <a:effectLst/>
                <a:uLnTx/>
                <a:uFillTx/>
                <a:latin typeface="Arial" panose="020B0604020202020204" pitchFamily="34" charset="0"/>
                <a:ea typeface="Times New Roman" panose="02020603050405020304" pitchFamily="18" charset="0"/>
                <a:cs typeface="Arial" panose="020B0604020202020204" pitchFamily="34" charset="0"/>
              </a:rPr>
              <a:t> (MHV): </a:t>
            </a:r>
            <a:r>
              <a:rPr kumimoji="0" lang="en-US" sz="1800" i="0" u="none" strike="noStrike" kern="1200" cap="none" spc="0" normalizeH="0" baseline="0" noProof="0">
                <a:ln>
                  <a:noFill/>
                </a:ln>
                <a:solidFill>
                  <a:srgbClr val="C6262E"/>
                </a:solidFill>
                <a:effectLst/>
                <a:uLnTx/>
                <a:uFillTx/>
                <a:latin typeface="Arial" panose="020B0604020202020204" pitchFamily="34" charset="0"/>
                <a:ea typeface="Times New Roman" panose="02020603050405020304" pitchFamily="18" charset="0"/>
                <a:cs typeface="Arial" panose="020B0604020202020204" pitchFamily="34" charset="0"/>
              </a:rPr>
              <a:t>https://www.myhealth.va.gov </a:t>
            </a:r>
            <a:r>
              <a:rPr kumimoji="0" lang="en-US" sz="1800" b="1" i="0" u="none" strike="noStrike" kern="1200" cap="none" spc="0" normalizeH="0" baseline="0" noProof="0">
                <a:ln>
                  <a:noFill/>
                </a:ln>
                <a:solidFill>
                  <a:srgbClr val="003F72"/>
                </a:solidFill>
                <a:effectLst/>
                <a:uLnTx/>
                <a:uFillTx/>
                <a:latin typeface="Arial" panose="020B0604020202020204" pitchFamily="34" charset="0"/>
                <a:ea typeface="Times New Roman" panose="02020603050405020304" pitchFamily="18" charset="0"/>
                <a:cs typeface="Arial" panose="020B0604020202020204" pitchFamily="34" charset="0"/>
              </a:rPr>
              <a:t>Help Desk at 1-877-327-0022 </a:t>
            </a:r>
            <a:endParaRPr lang="en-US" sz="1800">
              <a:solidFill>
                <a:srgbClr val="C6262E"/>
              </a:solidFill>
              <a:latin typeface="Arial" panose="020B0604020202020204" pitchFamily="34" charset="0"/>
              <a:ea typeface="Times New Roman" panose="02020603050405020304" pitchFamily="18" charset="0"/>
              <a:cs typeface="Arial" panose="020B0604020202020204" pitchFamily="34" charset="0"/>
            </a:endParaRPr>
          </a:p>
          <a:p>
            <a:pPr marL="0" indent="0" eaLnBrk="0" fontAlgn="auto" hangingPunct="0">
              <a:lnSpc>
                <a:spcPct val="125000"/>
              </a:lnSpc>
              <a:spcBef>
                <a:spcPts val="500"/>
              </a:spcBef>
              <a:spcAft>
                <a:spcPts val="0"/>
              </a:spcAft>
              <a:buNone/>
              <a:tabLst>
                <a:tab pos="914400" algn="l"/>
              </a:tabLst>
              <a:defRPr/>
            </a:pPr>
            <a:r>
              <a:rPr lang="en-US" sz="1800" b="1">
                <a:solidFill>
                  <a:srgbClr val="003F72"/>
                </a:solidFill>
                <a:latin typeface="Arial" panose="020B0604020202020204" pitchFamily="34" charset="0"/>
                <a:cs typeface="Arial" panose="020B0604020202020204" pitchFamily="34" charset="0"/>
              </a:rPr>
              <a:t>VA Office of Connected Care:  </a:t>
            </a:r>
            <a:r>
              <a:rPr lang="en-US" sz="1800">
                <a:solidFill>
                  <a:srgbClr val="C6262E"/>
                </a:solidFill>
                <a:latin typeface="Arial" panose="020B0604020202020204" pitchFamily="34" charset="0"/>
                <a:cs typeface="Arial" panose="020B0604020202020204" pitchFamily="34" charset="0"/>
              </a:rPr>
              <a:t>https://www.connectedcare.va.gov </a:t>
            </a:r>
            <a:r>
              <a:rPr lang="en-US" sz="1800" b="1">
                <a:solidFill>
                  <a:srgbClr val="003F72"/>
                </a:solidFill>
                <a:latin typeface="Arial" panose="020B0604020202020204" pitchFamily="34" charset="0"/>
                <a:cs typeface="Arial" panose="020B0604020202020204" pitchFamily="34" charset="0"/>
              </a:rPr>
              <a:t>Help Desk 1-866-651-3180 </a:t>
            </a:r>
            <a:endParaRPr lang="en-US" sz="1800">
              <a:solidFill>
                <a:srgbClr val="C6262E"/>
              </a:solidFill>
              <a:latin typeface="Arial" panose="020B0604020202020204" pitchFamily="34" charset="0"/>
              <a:cs typeface="Arial" panose="020B0604020202020204" pitchFamily="34" charset="0"/>
            </a:endParaRPr>
          </a:p>
          <a:p>
            <a:pPr marL="0" marR="0" lvl="0" indent="0" algn="l" defTabSz="914400" rtl="0" eaLnBrk="0" fontAlgn="auto" latinLnBrk="0" hangingPunct="0">
              <a:lnSpc>
                <a:spcPct val="125000"/>
              </a:lnSpc>
              <a:spcBef>
                <a:spcPts val="500"/>
              </a:spcBef>
              <a:spcAft>
                <a:spcPts val="0"/>
              </a:spcAft>
              <a:buClrTx/>
              <a:buSzTx/>
              <a:buNone/>
              <a:tabLst>
                <a:tab pos="914400" algn="l"/>
              </a:tabLst>
              <a:defRPr/>
            </a:pPr>
            <a:endParaRPr kumimoji="0" lang="en-US" sz="1800" b="0" i="0" u="none" strike="noStrike" kern="1200" cap="none" spc="0" normalizeH="0" baseline="0" noProof="0">
              <a:ln>
                <a:noFill/>
              </a:ln>
              <a:solidFill>
                <a:srgbClr val="C6262E"/>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95597589"/>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S flag draped over the corner of the slide">
            <a:extLst>
              <a:ext uri="{FF2B5EF4-FFF2-40B4-BE49-F238E27FC236}">
                <a16:creationId xmlns:a16="http://schemas.microsoft.com/office/drawing/2014/main" id="{15122D24-A9E7-54D1-C8AA-F0E822D5553F}"/>
              </a:ext>
            </a:extLst>
          </p:cNvPr>
          <p:cNvPicPr>
            <a:picLocks noChangeAspect="1"/>
          </p:cNvPicPr>
          <p:nvPr/>
        </p:nvPicPr>
        <p:blipFill>
          <a:blip r:embed="rId3"/>
          <a:stretch>
            <a:fillRect/>
          </a:stretch>
        </p:blipFill>
        <p:spPr>
          <a:xfrm>
            <a:off x="1524" y="0"/>
            <a:ext cx="12188952" cy="6858000"/>
          </a:xfrm>
          <a:prstGeom prst="rect">
            <a:avLst/>
          </a:prstGeom>
        </p:spPr>
      </p:pic>
      <p:sp>
        <p:nvSpPr>
          <p:cNvPr id="6" name="!!title">
            <a:extLst>
              <a:ext uri="{FF2B5EF4-FFF2-40B4-BE49-F238E27FC236}">
                <a16:creationId xmlns:a16="http://schemas.microsoft.com/office/drawing/2014/main" id="{01293E8A-D5E2-9B34-9812-87940F36CD58}"/>
              </a:ext>
            </a:extLst>
          </p:cNvPr>
          <p:cNvSpPr txBox="1">
            <a:spLocks noGrp="1"/>
          </p:cNvSpPr>
          <p:nvPr>
            <p:ph type="title" idx="4294967295"/>
          </p:nvPr>
        </p:nvSpPr>
        <p:spPr>
          <a:xfrm>
            <a:off x="5210983" y="2914188"/>
            <a:ext cx="6830458" cy="36065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29184"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THANK YOU</a:t>
            </a:r>
          </a:p>
          <a:p>
            <a:pPr marL="329184"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FOR YOUR</a:t>
            </a:r>
            <a:br>
              <a:rPr kumimoji="0" lang="en-US" sz="72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br>
            <a:r>
              <a:rPr kumimoji="0" lang="en-US" sz="7200" b="1" i="0" u="none" strike="noStrike" kern="1200" cap="none" spc="0" normalizeH="0" baseline="0" noProof="0">
                <a:ln>
                  <a:noFill/>
                </a:ln>
                <a:solidFill>
                  <a:srgbClr val="003F72"/>
                </a:solidFill>
                <a:effectLst/>
                <a:uLnTx/>
                <a:uFillTx/>
                <a:latin typeface="Arial Black" panose="020B0A04020102020204" pitchFamily="34" charset="0"/>
                <a:ea typeface="+mj-ea"/>
                <a:cs typeface="+mj-cs"/>
              </a:rPr>
              <a:t>SERVICE</a:t>
            </a:r>
          </a:p>
        </p:txBody>
      </p:sp>
    </p:spTree>
    <p:extLst>
      <p:ext uri="{BB962C8B-B14F-4D97-AF65-F5344CB8AC3E}">
        <p14:creationId xmlns:p14="http://schemas.microsoft.com/office/powerpoint/2010/main" val="1808762252"/>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B7E83-E929-E967-8DF6-DF61D27E36D8}"/>
              </a:ext>
            </a:extLst>
          </p:cNvPr>
          <p:cNvSpPr>
            <a:spLocks noGrp="1"/>
          </p:cNvSpPr>
          <p:nvPr>
            <p:ph type="title"/>
          </p:nvPr>
        </p:nvSpPr>
        <p:spPr/>
        <p:txBody>
          <a:bodyPr/>
          <a:lstStyle/>
          <a:p>
            <a:r>
              <a:rPr lang="en-US" b="1"/>
              <a:t>Bonus Content: Optional </a:t>
            </a:r>
          </a:p>
        </p:txBody>
      </p:sp>
      <p:sp>
        <p:nvSpPr>
          <p:cNvPr id="4" name="Rectangle 3">
            <a:extLst>
              <a:ext uri="{FF2B5EF4-FFF2-40B4-BE49-F238E27FC236}">
                <a16:creationId xmlns:a16="http://schemas.microsoft.com/office/drawing/2014/main" id="{06BF2786-F0D2-2ADF-EC8C-A529164738D1}"/>
              </a:ext>
              <a:ext uri="{C183D7F6-B498-43B3-948B-1728B52AA6E4}">
                <adec:decorative xmlns:adec="http://schemas.microsoft.com/office/drawing/2017/decorative" val="1"/>
              </a:ext>
            </a:extLst>
          </p:cNvPr>
          <p:cNvSpPr/>
          <p:nvPr/>
        </p:nvSpPr>
        <p:spPr bwMode="auto">
          <a:xfrm>
            <a:off x="269823" y="4182255"/>
            <a:ext cx="7255239" cy="167889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
        <p:nvSpPr>
          <p:cNvPr id="3" name="Content Placeholder 2">
            <a:extLst>
              <a:ext uri="{FF2B5EF4-FFF2-40B4-BE49-F238E27FC236}">
                <a16:creationId xmlns:a16="http://schemas.microsoft.com/office/drawing/2014/main" id="{99C81244-0563-61E4-530A-DBEF40AC1D4C}"/>
              </a:ext>
            </a:extLst>
          </p:cNvPr>
          <p:cNvSpPr>
            <a:spLocks noGrp="1"/>
          </p:cNvSpPr>
          <p:nvPr>
            <p:ph idx="1"/>
          </p:nvPr>
        </p:nvSpPr>
        <p:spPr>
          <a:xfrm>
            <a:off x="882651" y="1399721"/>
            <a:ext cx="10363200" cy="4686300"/>
          </a:xfrm>
        </p:spPr>
        <p:txBody>
          <a:bodyPr/>
          <a:lstStyle/>
          <a:p>
            <a:r>
              <a:rPr lang="en-US"/>
              <a:t>Some participants may need practice with a particular type of sound or all three types of sound before moving onto the Sound Plan Worksheet.</a:t>
            </a:r>
          </a:p>
          <a:p>
            <a:pPr lvl="1"/>
            <a:r>
              <a:rPr lang="en-US"/>
              <a:t>When that is the case, you may consider using the optional sound worksheets embedded at the bottom of this slide. </a:t>
            </a:r>
          </a:p>
          <a:p>
            <a:pPr lvl="1"/>
            <a:r>
              <a:rPr lang="en-US"/>
              <a:t>They contain step-by-step instructions for experimenting with sound.</a:t>
            </a:r>
          </a:p>
          <a:p>
            <a:pPr lvl="1"/>
            <a:r>
              <a:rPr lang="en-US"/>
              <a:t>These worksheets/activities may also be useful with participants who have sound tolerance issues or prefer to be in silence and therefore need a slower and more controlled exploration of sound before moving onto the Sound Plan Worksheet. </a:t>
            </a:r>
          </a:p>
        </p:txBody>
      </p:sp>
      <p:graphicFrame>
        <p:nvGraphicFramePr>
          <p:cNvPr id="6" name="Object 5">
            <a:extLst>
              <a:ext uri="{FF2B5EF4-FFF2-40B4-BE49-F238E27FC236}">
                <a16:creationId xmlns:a16="http://schemas.microsoft.com/office/drawing/2014/main" id="{A5442E30-B99B-2EBF-8586-AEB0ACDAC465}"/>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098696146"/>
              </p:ext>
            </p:extLst>
          </p:nvPr>
        </p:nvGraphicFramePr>
        <p:xfrm>
          <a:off x="8501896" y="4905427"/>
          <a:ext cx="914400" cy="806450"/>
        </p:xfrm>
        <a:graphic>
          <a:graphicData uri="http://schemas.openxmlformats.org/presentationml/2006/ole">
            <mc:AlternateContent xmlns:mc="http://schemas.openxmlformats.org/markup-compatibility/2006">
              <mc:Choice xmlns:v="urn:schemas-microsoft-com:vml" Requires="v">
                <p:oleObj name="Document" showAsIcon="1" r:id="rId3" imgW="914597" imgH="806406" progId="Word.Document.12">
                  <p:embed/>
                </p:oleObj>
              </mc:Choice>
              <mc:Fallback>
                <p:oleObj name="Document" showAsIcon="1" r:id="rId3" imgW="914597" imgH="806406" progId="Word.Document.12">
                  <p:embed/>
                  <p:pic>
                    <p:nvPicPr>
                      <p:cNvPr id="6" name="Object 5">
                        <a:extLst>
                          <a:ext uri="{FF2B5EF4-FFF2-40B4-BE49-F238E27FC236}">
                            <a16:creationId xmlns:a16="http://schemas.microsoft.com/office/drawing/2014/main" id="{A5442E30-B99B-2EBF-8586-AEB0ACDAC465}"/>
                          </a:ext>
                          <a:ext uri="{C183D7F6-B498-43B3-948B-1728B52AA6E4}">
                            <adec:decorative xmlns:adec="http://schemas.microsoft.com/office/drawing/2017/decorative" val="1"/>
                          </a:ext>
                        </a:extLst>
                      </p:cNvPr>
                      <p:cNvPicPr/>
                      <p:nvPr/>
                    </p:nvPicPr>
                    <p:blipFill>
                      <a:blip r:embed="rId4"/>
                      <a:stretch>
                        <a:fillRect/>
                      </a:stretch>
                    </p:blipFill>
                    <p:spPr>
                      <a:xfrm>
                        <a:off x="8501896" y="4905427"/>
                        <a:ext cx="914400" cy="80645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1FB614CF-C777-1C68-DE5D-F1E10FC3AD04}"/>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907619390"/>
              </p:ext>
            </p:extLst>
          </p:nvPr>
        </p:nvGraphicFramePr>
        <p:xfrm>
          <a:off x="9416296" y="4905427"/>
          <a:ext cx="914400" cy="806450"/>
        </p:xfrm>
        <a:graphic>
          <a:graphicData uri="http://schemas.openxmlformats.org/presentationml/2006/ole">
            <mc:AlternateContent xmlns:mc="http://schemas.openxmlformats.org/markup-compatibility/2006">
              <mc:Choice xmlns:v="urn:schemas-microsoft-com:vml" Requires="v">
                <p:oleObj name="Document" showAsIcon="1" r:id="rId5" imgW="914597" imgH="806406" progId="Word.Document.12">
                  <p:embed/>
                </p:oleObj>
              </mc:Choice>
              <mc:Fallback>
                <p:oleObj name="Document" showAsIcon="1" r:id="rId5" imgW="914597" imgH="806406" progId="Word.Document.12">
                  <p:embed/>
                  <p:pic>
                    <p:nvPicPr>
                      <p:cNvPr id="9" name="Object 8">
                        <a:extLst>
                          <a:ext uri="{FF2B5EF4-FFF2-40B4-BE49-F238E27FC236}">
                            <a16:creationId xmlns:a16="http://schemas.microsoft.com/office/drawing/2014/main" id="{1FB614CF-C777-1C68-DE5D-F1E10FC3AD04}"/>
                          </a:ext>
                          <a:ext uri="{C183D7F6-B498-43B3-948B-1728B52AA6E4}">
                            <adec:decorative xmlns:adec="http://schemas.microsoft.com/office/drawing/2017/decorative" val="1"/>
                          </a:ext>
                        </a:extLst>
                      </p:cNvPr>
                      <p:cNvPicPr/>
                      <p:nvPr/>
                    </p:nvPicPr>
                    <p:blipFill>
                      <a:blip r:embed="rId6"/>
                      <a:stretch>
                        <a:fillRect/>
                      </a:stretch>
                    </p:blipFill>
                    <p:spPr>
                      <a:xfrm>
                        <a:off x="9416296" y="4905427"/>
                        <a:ext cx="914400" cy="80645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2D4722CD-768F-3F3D-34CF-1294E72DEEC7}"/>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59650778"/>
              </p:ext>
            </p:extLst>
          </p:nvPr>
        </p:nvGraphicFramePr>
        <p:xfrm>
          <a:off x="10387437" y="4905427"/>
          <a:ext cx="914400" cy="806450"/>
        </p:xfrm>
        <a:graphic>
          <a:graphicData uri="http://schemas.openxmlformats.org/presentationml/2006/ole">
            <mc:AlternateContent xmlns:mc="http://schemas.openxmlformats.org/markup-compatibility/2006">
              <mc:Choice xmlns:v="urn:schemas-microsoft-com:vml" Requires="v">
                <p:oleObj name="Document" showAsIcon="1" r:id="rId7" imgW="914597" imgH="806406" progId="Word.Document.12">
                  <p:embed/>
                </p:oleObj>
              </mc:Choice>
              <mc:Fallback>
                <p:oleObj name="Document" showAsIcon="1" r:id="rId7" imgW="914597" imgH="806406" progId="Word.Document.12">
                  <p:embed/>
                  <p:pic>
                    <p:nvPicPr>
                      <p:cNvPr id="10" name="Object 9">
                        <a:extLst>
                          <a:ext uri="{FF2B5EF4-FFF2-40B4-BE49-F238E27FC236}">
                            <a16:creationId xmlns:a16="http://schemas.microsoft.com/office/drawing/2014/main" id="{2D4722CD-768F-3F3D-34CF-1294E72DEEC7}"/>
                          </a:ext>
                          <a:ext uri="{C183D7F6-B498-43B3-948B-1728B52AA6E4}">
                            <adec:decorative xmlns:adec="http://schemas.microsoft.com/office/drawing/2017/decorative" val="1"/>
                          </a:ext>
                        </a:extLst>
                      </p:cNvPr>
                      <p:cNvPicPr/>
                      <p:nvPr/>
                    </p:nvPicPr>
                    <p:blipFill>
                      <a:blip r:embed="rId8"/>
                      <a:stretch>
                        <a:fillRect/>
                      </a:stretch>
                    </p:blipFill>
                    <p:spPr>
                      <a:xfrm>
                        <a:off x="10387437" y="4905427"/>
                        <a:ext cx="914400" cy="806450"/>
                      </a:xfrm>
                      <a:prstGeom prst="rect">
                        <a:avLst/>
                      </a:prstGeom>
                    </p:spPr>
                  </p:pic>
                </p:oleObj>
              </mc:Fallback>
            </mc:AlternateContent>
          </a:graphicData>
        </a:graphic>
      </p:graphicFrame>
    </p:spTree>
    <p:extLst>
      <p:ext uri="{BB962C8B-B14F-4D97-AF65-F5344CB8AC3E}">
        <p14:creationId xmlns:p14="http://schemas.microsoft.com/office/powerpoint/2010/main" val="415691603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2BC011-3269-96DA-30D1-298627020F0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grpSp>
        <p:nvGrpSpPr>
          <p:cNvPr id="20" name="Group 19">
            <a:extLst>
              <a:ext uri="{FF2B5EF4-FFF2-40B4-BE49-F238E27FC236}">
                <a16:creationId xmlns:a16="http://schemas.microsoft.com/office/drawing/2014/main" id="{AA2B489F-0DDE-16F4-8CA2-502B75407A07}"/>
              </a:ext>
              <a:ext uri="{C183D7F6-B498-43B3-948B-1728B52AA6E4}">
                <adec:decorative xmlns:adec="http://schemas.microsoft.com/office/drawing/2017/decorative" val="1"/>
              </a:ext>
            </a:extLst>
          </p:cNvPr>
          <p:cNvGrpSpPr/>
          <p:nvPr/>
        </p:nvGrpSpPr>
        <p:grpSpPr>
          <a:xfrm>
            <a:off x="2122714" y="1762320"/>
            <a:ext cx="7945406" cy="1638300"/>
            <a:chOff x="2890351" y="1762320"/>
            <a:chExt cx="7945406" cy="1638300"/>
          </a:xfrm>
        </p:grpSpPr>
        <p:sp>
          <p:nvSpPr>
            <p:cNvPr id="11" name="TextBox 10">
              <a:extLst>
                <a:ext uri="{FF2B5EF4-FFF2-40B4-BE49-F238E27FC236}">
                  <a16:creationId xmlns:a16="http://schemas.microsoft.com/office/drawing/2014/main" id="{99EE1E64-3D66-DADB-CE7A-8D0512A47D9C}"/>
                </a:ext>
              </a:extLst>
            </p:cNvPr>
            <p:cNvSpPr txBox="1"/>
            <p:nvPr/>
          </p:nvSpPr>
          <p:spPr>
            <a:xfrm>
              <a:off x="2890351" y="2155371"/>
              <a:ext cx="155685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003F72"/>
                  </a:solidFill>
                  <a:latin typeface="Arial Black" panose="020B0A04020102020204" pitchFamily="34" charset="0"/>
                </a:rPr>
                <a:t>CHAT</a:t>
              </a:r>
              <a:endParaRPr lang="en-US" sz="3200">
                <a:latin typeface="Arial Black" panose="020B0A04020102020204" pitchFamily="34" charset="0"/>
              </a:endParaRPr>
            </a:p>
          </p:txBody>
        </p:sp>
        <p:pic>
          <p:nvPicPr>
            <p:cNvPr id="16" name="Picture 15" descr="Chat bubble icon">
              <a:extLst>
                <a:ext uri="{FF2B5EF4-FFF2-40B4-BE49-F238E27FC236}">
                  <a16:creationId xmlns:a16="http://schemas.microsoft.com/office/drawing/2014/main" id="{6CF0D684-01C2-02DB-C382-41FA10588DFD}"/>
                </a:ext>
              </a:extLst>
            </p:cNvPr>
            <p:cNvPicPr>
              <a:picLocks noChangeAspect="1"/>
            </p:cNvPicPr>
            <p:nvPr/>
          </p:nvPicPr>
          <p:blipFill>
            <a:blip r:embed="rId3"/>
            <a:stretch>
              <a:fillRect/>
            </a:stretch>
          </p:blipFill>
          <p:spPr>
            <a:xfrm>
              <a:off x="4312783" y="1762320"/>
              <a:ext cx="1933575" cy="1638300"/>
            </a:xfrm>
            <a:prstGeom prst="rect">
              <a:avLst/>
            </a:prstGeom>
          </p:spPr>
        </p:pic>
        <p:pic>
          <p:nvPicPr>
            <p:cNvPr id="19" name="Picture 18">
              <a:extLst>
                <a:ext uri="{FF2B5EF4-FFF2-40B4-BE49-F238E27FC236}">
                  <a16:creationId xmlns:a16="http://schemas.microsoft.com/office/drawing/2014/main" id="{48C05DCE-1B39-09A7-C122-F9577F6145BC}"/>
                </a:ext>
              </a:extLst>
            </p:cNvPr>
            <p:cNvPicPr>
              <a:picLocks noChangeAspect="1"/>
            </p:cNvPicPr>
            <p:nvPr/>
          </p:nvPicPr>
          <p:blipFill>
            <a:blip r:embed="rId4"/>
            <a:stretch>
              <a:fillRect/>
            </a:stretch>
          </p:blipFill>
          <p:spPr>
            <a:xfrm>
              <a:off x="6396135" y="2055634"/>
              <a:ext cx="1561323" cy="763978"/>
            </a:xfrm>
            <a:prstGeom prst="rect">
              <a:avLst/>
            </a:prstGeom>
          </p:spPr>
        </p:pic>
        <p:sp>
          <p:nvSpPr>
            <p:cNvPr id="12" name="TextBox 11">
              <a:extLst>
                <a:ext uri="{FF2B5EF4-FFF2-40B4-BE49-F238E27FC236}">
                  <a16:creationId xmlns:a16="http://schemas.microsoft.com/office/drawing/2014/main" id="{4C87047E-2E50-A1D5-291A-0A329FF547C3}"/>
                </a:ext>
              </a:extLst>
            </p:cNvPr>
            <p:cNvSpPr txBox="1"/>
            <p:nvPr/>
          </p:nvSpPr>
          <p:spPr>
            <a:xfrm>
              <a:off x="8160203" y="2022992"/>
              <a:ext cx="267555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3F72"/>
                  </a:solidFill>
                  <a:latin typeface="Arial"/>
                  <a:cs typeface="Arial"/>
                </a:rPr>
                <a:t>Event Box Icon -</a:t>
              </a:r>
            </a:p>
            <a:p>
              <a:r>
                <a:rPr lang="en-US" sz="2400">
                  <a:solidFill>
                    <a:srgbClr val="003F72"/>
                  </a:solidFill>
                  <a:latin typeface="Arial"/>
                  <a:cs typeface="Arial"/>
                </a:rPr>
                <a:t>Top left of screen</a:t>
              </a:r>
            </a:p>
          </p:txBody>
        </p:sp>
      </p:grpSp>
      <p:sp>
        <p:nvSpPr>
          <p:cNvPr id="3" name="Title 2">
            <a:extLst>
              <a:ext uri="{FF2B5EF4-FFF2-40B4-BE49-F238E27FC236}">
                <a16:creationId xmlns:a16="http://schemas.microsoft.com/office/drawing/2014/main" id="{21002B9F-2A4D-0CAD-AB4F-C19DDF2A3FD7}"/>
              </a:ext>
            </a:extLst>
          </p:cNvPr>
          <p:cNvSpPr>
            <a:spLocks noGrp="1"/>
          </p:cNvSpPr>
          <p:nvPr>
            <p:ph type="title" idx="4294967295"/>
          </p:nvPr>
        </p:nvSpPr>
        <p:spPr/>
        <p:txBody>
          <a:bodyPr/>
          <a:lstStyle/>
          <a:p>
            <a:r>
              <a:rPr lang="en-US">
                <a:solidFill>
                  <a:schemeClr val="tx1"/>
                </a:solidFill>
              </a:rPr>
              <a:t>Chat window upper left</a:t>
            </a:r>
          </a:p>
        </p:txBody>
      </p:sp>
    </p:spTree>
    <p:extLst>
      <p:ext uri="{BB962C8B-B14F-4D97-AF65-F5344CB8AC3E}">
        <p14:creationId xmlns:p14="http://schemas.microsoft.com/office/powerpoint/2010/main" val="1996606261"/>
      </p:ext>
    </p:extLst>
  </p:cSld>
  <p:clrMapOvr>
    <a:masterClrMapping/>
  </p:clrMapOvr>
  <p:transition/>
</p:sld>
</file>

<file path=ppt/theme/theme1.xml><?xml version="1.0" encoding="utf-8"?>
<a:theme xmlns:a="http://schemas.openxmlformats.org/drawingml/2006/main" name="Stream">
  <a:themeElements>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9814722FD545A46A4FCB10E899D9217" ma:contentTypeVersion="0" ma:contentTypeDescription="Create a new document." ma:contentTypeScope="" ma:versionID="78a366e499fb4a0895b8fb72f98c4c1f">
  <xsd:schema xmlns:xsd="http://www.w3.org/2001/XMLSchema" xmlns:xs="http://www.w3.org/2001/XMLSchema" xmlns:p="http://schemas.microsoft.com/office/2006/metadata/properties" targetNamespace="http://schemas.microsoft.com/office/2006/metadata/properties" ma:root="true" ma:fieldsID="31d5eec3c12ee2e8127422d567928f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60D1B7-2BA4-47D1-B012-33B045F1E00D}">
  <ds:schemaRefs>
    <ds:schemaRef ds:uri="647cf3d2-3351-4f3a-af92-8c311dec8c5b"/>
    <ds:schemaRef ds:uri="ae09671a-b36b-4a0d-bdb4-35a90cc607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074D892-E20E-4CA4-AAE9-E2EF2034D3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6731258-3D87-4C34-B948-D6438AC91676}">
  <ds:schemaRefs>
    <ds:schemaRef ds:uri="http://schemas.microsoft.com/sharepoint/v3/contenttype/forms"/>
  </ds:schemaRefs>
</ds:datastoreItem>
</file>

<file path=docMetadata/LabelInfo.xml><?xml version="1.0" encoding="utf-8"?>
<clbl:labelList xmlns:clbl="http://schemas.microsoft.com/office/2020/mipLabelMetadata">
  <clbl:label id="{e95f1b23-abaf-45ee-821d-b7ab251ab3bf}" enabled="0" method="" siteId="{e95f1b23-abaf-45ee-821d-b7ab251ab3bf}" removed="1"/>
</clbl:labelList>
</file>

<file path=docProps/app.xml><?xml version="1.0" encoding="utf-8"?>
<Properties xmlns="http://schemas.openxmlformats.org/officeDocument/2006/extended-properties" xmlns:vt="http://schemas.openxmlformats.org/officeDocument/2006/docPropsVTypes">
  <Template>Audiology Session 1 Modified by Tara Zaugg</Template>
  <TotalTime>1</TotalTime>
  <Words>10966</Words>
  <Application>Microsoft Office PowerPoint</Application>
  <PresentationFormat>Widescreen</PresentationFormat>
  <Paragraphs>978</Paragraphs>
  <Slides>86</Slides>
  <Notes>82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86</vt:i4>
      </vt:variant>
    </vt:vector>
  </HeadingPairs>
  <TitlesOfParts>
    <vt:vector size="97" baseType="lpstr">
      <vt:lpstr>-apple-system</vt:lpstr>
      <vt:lpstr>Arial</vt:lpstr>
      <vt:lpstr>Arial Black</vt:lpstr>
      <vt:lpstr>Calibri</vt:lpstr>
      <vt:lpstr>Garamond</vt:lpstr>
      <vt:lpstr>Myriad Pro Black</vt:lpstr>
      <vt:lpstr>Public Sans</vt:lpstr>
      <vt:lpstr>Times New Roman</vt:lpstr>
      <vt:lpstr>Wingdings</vt:lpstr>
      <vt:lpstr>Stream</vt:lpstr>
      <vt:lpstr>Document</vt:lpstr>
      <vt:lpstr>Living Better With Tinnitus: Using Sound</vt:lpstr>
      <vt:lpstr>Safety for Virtual and Telephone Visits</vt:lpstr>
      <vt:lpstr>Virtual Etiquette</vt:lpstr>
      <vt:lpstr>Toolbar commands</vt:lpstr>
      <vt:lpstr>Toolbar:</vt:lpstr>
      <vt:lpstr>Toolbar:1</vt:lpstr>
      <vt:lpstr>Toolbar:2</vt:lpstr>
      <vt:lpstr>Toolbar:3</vt:lpstr>
      <vt:lpstr>Chat window upper left</vt:lpstr>
      <vt:lpstr>Please Silence Your Mobile Devices</vt:lpstr>
      <vt:lpstr>Veterans Crisis Line</vt:lpstr>
      <vt:lpstr>PTM</vt:lpstr>
      <vt:lpstr>Introduction</vt:lpstr>
      <vt:lpstr>Today We Will:</vt:lpstr>
      <vt:lpstr>Today We Will:1</vt:lpstr>
      <vt:lpstr>My Role</vt:lpstr>
      <vt:lpstr>Your Role</vt:lpstr>
      <vt:lpstr>Please Complete the Tinnitus Functional Index</vt:lpstr>
      <vt:lpstr>Tinnitus Functional Index Page 1 Top</vt:lpstr>
      <vt:lpstr>Page 1 bottom</vt:lpstr>
      <vt:lpstr>Page  2 top</vt:lpstr>
      <vt:lpstr>Page 2 bottom</vt:lpstr>
      <vt:lpstr>Using Sound</vt:lpstr>
      <vt:lpstr>We WILL NOT Focus on Quieting Tinnitus</vt:lpstr>
      <vt:lpstr>We WILL Focus on Living Better with Tinnitus</vt:lpstr>
      <vt:lpstr>Living Better with Tinnitus: Example</vt:lpstr>
      <vt:lpstr>The Meaning of Living Better Could Vary</vt:lpstr>
      <vt:lpstr>Client oriented scale of improvement</vt:lpstr>
      <vt:lpstr>Group Discussion: Stop and Talk About it</vt:lpstr>
      <vt:lpstr>Sound Plan Worksheet</vt:lpstr>
      <vt:lpstr>Choose a Situation</vt:lpstr>
      <vt:lpstr>Three Types of Sound</vt:lpstr>
      <vt:lpstr>Types of Sound</vt:lpstr>
      <vt:lpstr>What is Soothing Sound?</vt:lpstr>
      <vt:lpstr>Soothing Sound</vt:lpstr>
      <vt:lpstr>Soothing Sound: Examples</vt:lpstr>
      <vt:lpstr>Soothing Sound Activity</vt:lpstr>
      <vt:lpstr>Soothing Sound: Things to Think About</vt:lpstr>
      <vt:lpstr>Sound That is Soothing and Meaningful</vt:lpstr>
      <vt:lpstr>Martha’s Story</vt:lpstr>
      <vt:lpstr>Martha’s Story1</vt:lpstr>
      <vt:lpstr>Tell Me in Your Own Words:</vt:lpstr>
      <vt:lpstr>Take a Moment to Discuss…</vt:lpstr>
      <vt:lpstr>Take a Moment to…</vt:lpstr>
      <vt:lpstr>What is Background Sound?</vt:lpstr>
      <vt:lpstr>Background Sound</vt:lpstr>
      <vt:lpstr>How Does Background Sound Work?</vt:lpstr>
      <vt:lpstr>Turn on the Lights!</vt:lpstr>
      <vt:lpstr>Same Candle – Different Backgrounds</vt:lpstr>
      <vt:lpstr>Imagine Tinnitus in a Quiet Room</vt:lpstr>
      <vt:lpstr>Turn on the Sound!</vt:lpstr>
      <vt:lpstr>Same Tinnitus – Different Backgrounds</vt:lpstr>
      <vt:lpstr>Background Sound: Examples</vt:lpstr>
      <vt:lpstr>Background Sound Activity</vt:lpstr>
      <vt:lpstr>Background Sound: Things to Think About</vt:lpstr>
      <vt:lpstr>Janet’s Story</vt:lpstr>
      <vt:lpstr>Janet’s Story1</vt:lpstr>
      <vt:lpstr>Tell Me in Your Own Words:1</vt:lpstr>
      <vt:lpstr>Take a Moment to Discuss… 1</vt:lpstr>
      <vt:lpstr>Take a Moment to…2</vt:lpstr>
      <vt:lpstr>What is Interesting Sound?</vt:lpstr>
      <vt:lpstr>Interesting Sound</vt:lpstr>
      <vt:lpstr>Interesting Sound: Examples</vt:lpstr>
      <vt:lpstr>Interesting Sound Activity</vt:lpstr>
      <vt:lpstr>Interesting Sound: Things to Think About</vt:lpstr>
      <vt:lpstr>Sound That is Interesting and Meaningful</vt:lpstr>
      <vt:lpstr>Patrick’s Story</vt:lpstr>
      <vt:lpstr>Patrick’s Story 2</vt:lpstr>
      <vt:lpstr>Tell Me in Your Own Words:2</vt:lpstr>
      <vt:lpstr>Take a Moment to Discuss…2</vt:lpstr>
      <vt:lpstr>Take a Moment to…21</vt:lpstr>
      <vt:lpstr>Discussion</vt:lpstr>
      <vt:lpstr>Whole Health and Tinnitus Plan of Care</vt:lpstr>
      <vt:lpstr>Sound Devices You May Already Have</vt:lpstr>
      <vt:lpstr>Sound Devices</vt:lpstr>
      <vt:lpstr>Sharing a bedroom with someone who doesn’t want to hear sound at night?    </vt:lpstr>
      <vt:lpstr>Pillow Speakers</vt:lpstr>
      <vt:lpstr>Sound Pillow</vt:lpstr>
      <vt:lpstr>Headband with Embedded Speakers</vt:lpstr>
      <vt:lpstr>How to Get These Devices?</vt:lpstr>
      <vt:lpstr>Mobile Devices and Apps</vt:lpstr>
      <vt:lpstr>Annie App Tinnitus Messages Are Available</vt:lpstr>
      <vt:lpstr>Next Session</vt:lpstr>
      <vt:lpstr>Tinnitus Resources</vt:lpstr>
      <vt:lpstr>THANK YOU FOR YOUR SERVICE</vt:lpstr>
      <vt:lpstr>Bonus Content: Optional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Living Better with Tinnitus: Using Sound</dc:title>
  <dc:subject>Tinnitus</dc:subject>
  <dc:creator>Department of Veterans Affairs, Veterans Health Administration, ILEAD/Tinnitus/Audiology</dc:creator>
  <cp:lastModifiedBy>Kaelin, Christine S. (Portland)</cp:lastModifiedBy>
  <cp:revision>2</cp:revision>
  <dcterms:created xsi:type="dcterms:W3CDTF">2020-12-11T19:54:53Z</dcterms:created>
  <dcterms:modified xsi:type="dcterms:W3CDTF">2025-02-20T22:07:36Z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0x010100B9814722FD545A46A4FCB10E899D9217</vt:lpwstr>
  </property>
  <property fmtid="{D5CDD505-2E9C-101B-9397-08002B2CF9AE}" pid="3" name="MediaServiceImageTags">
    <vt:lpwstr/>
  </property>
  <property fmtid="{D5CDD505-2E9C-101B-9397-08002B2CF9AE}" pid="4" name="Order">
    <vt:lpwstr>23100.0000000000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y fmtid="{D5CDD505-2E9C-101B-9397-08002B2CF9AE}" pid="11" name="SharedWithUsers">
    <vt:lpwstr>47;#Myers, Paula J.</vt:lpwstr>
  </property>
</Properties>
</file>